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6858000" cx="12192000"/>
  <p:notesSz cx="6858000" cy="9144000"/>
  <p:embeddedFontLst>
    <p:embeddedFont>
      <p:font typeface="Play"/>
      <p:regular r:id="rId19"/>
      <p:bold r:id="rId20"/>
    </p:embeddedFont>
    <p:embeddedFont>
      <p:font typeface="Poppins"/>
      <p:regular r:id="rId21"/>
      <p:bold r:id="rId22"/>
      <p:italic r:id="rId23"/>
      <p:boldItalic r:id="rId24"/>
    </p:embeddedFont>
    <p:embeddedFont>
      <p:font typeface="Poppins Medium"/>
      <p:regular r:id="rId25"/>
      <p:bold r:id="rId26"/>
      <p:italic r:id="rId27"/>
      <p:boldItalic r:id="rId28"/>
    </p:embeddedFont>
    <p:embeddedFont>
      <p:font typeface="Lexend"/>
      <p:regular r:id="rId29"/>
      <p:bold r:id="rId30"/>
    </p:embeddedFont>
    <p:embeddedFont>
      <p:font typeface="Roboto Mon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5" roundtripDataSignature="AMtx7mhmEiyAJ61TEOCdjp7tlRWNymbgH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lay-bold.fntdata"/><Relationship Id="rId22" Type="http://schemas.openxmlformats.org/officeDocument/2006/relationships/font" Target="fonts/Poppins-bold.fntdata"/><Relationship Id="rId21" Type="http://schemas.openxmlformats.org/officeDocument/2006/relationships/font" Target="fonts/Poppins-regular.fntdata"/><Relationship Id="rId24" Type="http://schemas.openxmlformats.org/officeDocument/2006/relationships/font" Target="fonts/Poppins-boldItalic.fntdata"/><Relationship Id="rId23" Type="http://schemas.openxmlformats.org/officeDocument/2006/relationships/font" Target="fonts/Poppins-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oppinsMedium-bold.fntdata"/><Relationship Id="rId25" Type="http://schemas.openxmlformats.org/officeDocument/2006/relationships/font" Target="fonts/PoppinsMedium-regular.fntdata"/><Relationship Id="rId28" Type="http://schemas.openxmlformats.org/officeDocument/2006/relationships/font" Target="fonts/PoppinsMedium-boldItalic.fntdata"/><Relationship Id="rId27" Type="http://schemas.openxmlformats.org/officeDocument/2006/relationships/font" Target="fonts/PoppinsMedium-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exend-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Mono-regular.fntdata"/><Relationship Id="rId30" Type="http://schemas.openxmlformats.org/officeDocument/2006/relationships/font" Target="fonts/Lexend-bold.fntdata"/><Relationship Id="rId11" Type="http://schemas.openxmlformats.org/officeDocument/2006/relationships/slide" Target="slides/slide7.xml"/><Relationship Id="rId33" Type="http://schemas.openxmlformats.org/officeDocument/2006/relationships/font" Target="fonts/RobotoMono-italic.fntdata"/><Relationship Id="rId10" Type="http://schemas.openxmlformats.org/officeDocument/2006/relationships/slide" Target="slides/slide6.xml"/><Relationship Id="rId32" Type="http://schemas.openxmlformats.org/officeDocument/2006/relationships/font" Target="fonts/RobotoMono-bold.fntdata"/><Relationship Id="rId13" Type="http://schemas.openxmlformats.org/officeDocument/2006/relationships/slide" Target="slides/slide9.xml"/><Relationship Id="rId35" Type="http://customschemas.google.com/relationships/presentationmetadata" Target="metadata"/><Relationship Id="rId12" Type="http://schemas.openxmlformats.org/officeDocument/2006/relationships/slide" Target="slides/slide8.xml"/><Relationship Id="rId34" Type="http://schemas.openxmlformats.org/officeDocument/2006/relationships/font" Target="fonts/RobotoMono-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Play-regular.fntdata"/><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tr-TR"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bp.io/community/articles/abp-platform-jpq072nh"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bp.io/community"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bp.io/community/articles/we-had-a-blast-at-basta-frankfurt-2025-9cpcf17y"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bp.io/community/articles/abp-platform-jpq072nh"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bp.io/docs/9.2/modules/background-jobs" TargetMode="External"/><Relationship Id="rId3" Type="http://schemas.openxmlformats.org/officeDocument/2006/relationships/hyperlink" Target="https://github.com/abpframework/abp/pull/22169"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unny.net/storage/" TargetMode="External"/><Relationship Id="rId3" Type="http://schemas.openxmlformats.org/officeDocument/2006/relationships/hyperlink" Target="https://abp.io/docs/9.2/framework/infrastructure/blob-storing/bunny"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bp.io/docs/9.2/modules/identity-pro"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bp.io/docs/9.2/modules/account-pro" TargetMode="External"/><Relationship Id="rId3" Type="http://schemas.openxmlformats.org/officeDocument/2006/relationships/hyperlink" Target="https://abp.io/docs/9.2/modules/account-pro#switching-users-during-oauth-login"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494f8583c9_0_4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SzPts val="1100"/>
              <a:buNone/>
            </a:pPr>
            <a:r>
              <a:t/>
            </a:r>
            <a:endParaRPr sz="1900">
              <a:latin typeface="Poppins"/>
              <a:ea typeface="Poppins"/>
              <a:cs typeface="Poppins"/>
              <a:sym typeface="Poppins"/>
            </a:endParaRPr>
          </a:p>
        </p:txBody>
      </p:sp>
      <p:sp>
        <p:nvSpPr>
          <p:cNvPr id="160" name="Google Shape;160;g3494f8583c9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4973623901_0_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1100"/>
              <a:buFont typeface="Arial"/>
              <a:buNone/>
            </a:pPr>
            <a:r>
              <a:rPr lang="tr-TR" sz="1900" u="sng">
                <a:solidFill>
                  <a:schemeClr val="hlink"/>
                </a:solidFill>
                <a:latin typeface="Poppins"/>
                <a:ea typeface="Poppins"/>
                <a:cs typeface="Poppins"/>
                <a:sym typeface="Poppins"/>
                <a:hlinkClick r:id="rId2"/>
              </a:rPr>
              <a:t>https://abp.io/community/articles/abp-platform-jpq072nh</a:t>
            </a:r>
            <a:endParaRPr b="1" sz="2700">
              <a:solidFill>
                <a:srgbClr val="1E2127"/>
              </a:solidFill>
              <a:highlight>
                <a:srgbClr val="FFFFFF"/>
              </a:highlight>
              <a:latin typeface="Lexend"/>
              <a:ea typeface="Lexend"/>
              <a:cs typeface="Lexend"/>
              <a:sym typeface="Lexend"/>
            </a:endParaRPr>
          </a:p>
          <a:p>
            <a:pPr indent="0" lvl="0" marL="0" rtl="0" algn="l">
              <a:lnSpc>
                <a:spcPct val="150000"/>
              </a:lnSpc>
              <a:spcBef>
                <a:spcPts val="0"/>
              </a:spcBef>
              <a:spcAft>
                <a:spcPts val="0"/>
              </a:spcAft>
              <a:buClr>
                <a:schemeClr val="dk1"/>
              </a:buClr>
              <a:buSzPts val="1100"/>
              <a:buFont typeface="Arial"/>
              <a:buNone/>
            </a:pPr>
            <a:r>
              <a:t/>
            </a:r>
            <a:endParaRPr sz="700"/>
          </a:p>
        </p:txBody>
      </p:sp>
      <p:sp>
        <p:nvSpPr>
          <p:cNvPr id="169" name="Google Shape;169;g34973623901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4973623901_0_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1100"/>
              <a:buFont typeface="Arial"/>
              <a:buNone/>
            </a:pPr>
            <a:r>
              <a:rPr lang="tr-TR" sz="1900" u="sng">
                <a:solidFill>
                  <a:schemeClr val="hlink"/>
                </a:solidFill>
                <a:latin typeface="Poppins"/>
                <a:ea typeface="Poppins"/>
                <a:cs typeface="Poppins"/>
                <a:sym typeface="Poppins"/>
                <a:hlinkClick r:id="rId2"/>
              </a:rPr>
              <a:t>https://abp.io/community</a:t>
            </a:r>
            <a:endParaRPr sz="1900">
              <a:latin typeface="Poppins"/>
              <a:ea typeface="Poppins"/>
              <a:cs typeface="Poppins"/>
              <a:sym typeface="Poppins"/>
            </a:endParaRPr>
          </a:p>
          <a:p>
            <a:pPr indent="0" lvl="0" marL="0" rtl="0" algn="l">
              <a:lnSpc>
                <a:spcPct val="150000"/>
              </a:lnSpc>
              <a:spcBef>
                <a:spcPts val="0"/>
              </a:spcBef>
              <a:spcAft>
                <a:spcPts val="0"/>
              </a:spcAft>
              <a:buClr>
                <a:schemeClr val="dk1"/>
              </a:buClr>
              <a:buSzPts val="1100"/>
              <a:buFont typeface="Arial"/>
              <a:buNone/>
            </a:pPr>
            <a:r>
              <a:t/>
            </a:r>
            <a:endParaRPr sz="1900">
              <a:latin typeface="Poppins"/>
              <a:ea typeface="Poppins"/>
              <a:cs typeface="Poppins"/>
              <a:sym typeface="Poppins"/>
            </a:endParaRPr>
          </a:p>
        </p:txBody>
      </p:sp>
      <p:sp>
        <p:nvSpPr>
          <p:cNvPr id="175" name="Google Shape;175;g34973623901_0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4973623901_0_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None/>
            </a:pPr>
            <a:r>
              <a:rPr lang="tr-TR" sz="700" u="sng">
                <a:solidFill>
                  <a:schemeClr val="hlink"/>
                </a:solidFill>
                <a:hlinkClick r:id="rId2"/>
              </a:rPr>
              <a:t>https://abp.io/community/articles/we-had-a-blast-at-basta-frankfurt-2025-9cpcf17y</a:t>
            </a:r>
            <a:endParaRPr sz="700"/>
          </a:p>
          <a:p>
            <a:pPr indent="0" lvl="0" marL="0" rtl="0" algn="l">
              <a:lnSpc>
                <a:spcPct val="150000"/>
              </a:lnSpc>
              <a:spcBef>
                <a:spcPts val="0"/>
              </a:spcBef>
              <a:spcAft>
                <a:spcPts val="0"/>
              </a:spcAft>
              <a:buNone/>
            </a:pPr>
            <a:r>
              <a:t/>
            </a:r>
            <a:endParaRPr sz="700"/>
          </a:p>
          <a:p>
            <a:pPr indent="0" lvl="0" marL="0" rtl="0" algn="l">
              <a:lnSpc>
                <a:spcPct val="150000"/>
              </a:lnSpc>
              <a:spcBef>
                <a:spcPts val="0"/>
              </a:spcBef>
              <a:spcAft>
                <a:spcPts val="0"/>
              </a:spcAft>
              <a:buNone/>
            </a:pPr>
            <a:r>
              <a:t/>
            </a:r>
            <a:endParaRPr sz="700"/>
          </a:p>
        </p:txBody>
      </p:sp>
      <p:sp>
        <p:nvSpPr>
          <p:cNvPr id="182" name="Google Shape;182;g34973623901_0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1" name="Google Shape;19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1100"/>
              <a:buFont typeface="Arial"/>
              <a:buNone/>
            </a:pPr>
            <a:r>
              <a:rPr lang="tr-TR" sz="1900" u="sng">
                <a:solidFill>
                  <a:schemeClr val="hlink"/>
                </a:solidFill>
                <a:latin typeface="Poppins"/>
                <a:ea typeface="Poppins"/>
                <a:cs typeface="Poppins"/>
                <a:sym typeface="Poppins"/>
                <a:hlinkClick r:id="rId2"/>
              </a:rPr>
              <a:t>https://abp.io/community/articles/abp-platform-jpq072nh</a:t>
            </a:r>
            <a:endParaRPr sz="700"/>
          </a:p>
        </p:txBody>
      </p:sp>
      <p:sp>
        <p:nvSpPr>
          <p:cNvPr id="102" name="Google Shape;10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494f8583c9_0_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tr-TR" sz="1050">
                <a:solidFill>
                  <a:srgbClr val="3A3E48"/>
                </a:solidFill>
                <a:highlight>
                  <a:srgbClr val="FFFFFF"/>
                </a:highlight>
                <a:latin typeface="Poppins"/>
                <a:ea typeface="Poppins"/>
                <a:cs typeface="Poppins"/>
                <a:sym typeface="Poppins"/>
              </a:rPr>
              <a:t>When multiple applications share the same storage for </a:t>
            </a:r>
            <a:r>
              <a:rPr lang="tr-TR" sz="1050">
                <a:solidFill>
                  <a:srgbClr val="3A82F6"/>
                </a:solidFill>
                <a:highlight>
                  <a:srgbClr val="FFFFFF"/>
                </a:highlight>
                <a:uFill>
                  <a:noFill/>
                </a:uFill>
                <a:latin typeface="Poppins"/>
                <a:ea typeface="Poppins"/>
                <a:cs typeface="Poppins"/>
                <a:sym typeface="Poppins"/>
                <a:hlinkClick r:id="rId2">
                  <a:extLst>
                    <a:ext uri="{A12FA001-AC4F-418D-AE19-62706E023703}">
                      <ahyp:hlinkClr val="tx"/>
                    </a:ext>
                  </a:extLst>
                </a:hlinkClick>
              </a:rPr>
              <a:t>ABP's Background Jobs Module</a:t>
            </a:r>
            <a:r>
              <a:rPr lang="tr-TR" sz="1050">
                <a:solidFill>
                  <a:srgbClr val="3A3E48"/>
                </a:solidFill>
                <a:highlight>
                  <a:srgbClr val="FFFFFF"/>
                </a:highlight>
                <a:latin typeface="Poppins"/>
                <a:ea typeface="Poppins"/>
                <a:cs typeface="Poppins"/>
                <a:sym typeface="Poppins"/>
              </a:rPr>
              <a:t>, jobs from one application might be visible to another application. This can lead to the following issues:</a:t>
            </a:r>
            <a:endParaRPr sz="1050">
              <a:solidFill>
                <a:srgbClr val="3A3E48"/>
              </a:solidFill>
              <a:highlight>
                <a:srgbClr val="FFFFFF"/>
              </a:highlight>
              <a:latin typeface="Poppins"/>
              <a:ea typeface="Poppins"/>
              <a:cs typeface="Poppins"/>
              <a:sym typeface="Poppins"/>
            </a:endParaRPr>
          </a:p>
          <a:p>
            <a:pPr indent="-295275" lvl="0" marL="457200" rtl="0" algn="l">
              <a:lnSpc>
                <a:spcPct val="115000"/>
              </a:lnSpc>
              <a:spcBef>
                <a:spcPts val="1200"/>
              </a:spcBef>
              <a:spcAft>
                <a:spcPts val="0"/>
              </a:spcAft>
              <a:buClr>
                <a:srgbClr val="3A3E48"/>
              </a:buClr>
              <a:buSzPts val="1050"/>
              <a:buFont typeface="Poppins"/>
              <a:buAutoNum type="arabicPeriod"/>
            </a:pPr>
            <a:r>
              <a:rPr lang="tr-TR" sz="1050">
                <a:solidFill>
                  <a:srgbClr val="3A3E48"/>
                </a:solidFill>
                <a:highlight>
                  <a:srgbClr val="FFFFFF"/>
                </a:highlight>
                <a:latin typeface="Poppins"/>
                <a:ea typeface="Poppins"/>
                <a:cs typeface="Poppins"/>
                <a:sym typeface="Poppins"/>
              </a:rPr>
              <a:t>Applications may attempt to process jobs that don't belong to them</a:t>
            </a:r>
            <a:endParaRPr sz="1050">
              <a:solidFill>
                <a:srgbClr val="3A3E48"/>
              </a:solidFill>
              <a:highlight>
                <a:srgbClr val="FFFFFF"/>
              </a:highlight>
              <a:latin typeface="Poppins"/>
              <a:ea typeface="Poppins"/>
              <a:cs typeface="Poppins"/>
              <a:sym typeface="Poppins"/>
            </a:endParaRPr>
          </a:p>
          <a:p>
            <a:pPr indent="-295275" lvl="0" marL="457200" rtl="0" algn="l">
              <a:lnSpc>
                <a:spcPct val="115000"/>
              </a:lnSpc>
              <a:spcBef>
                <a:spcPts val="0"/>
              </a:spcBef>
              <a:spcAft>
                <a:spcPts val="0"/>
              </a:spcAft>
              <a:buClr>
                <a:srgbClr val="3A3E48"/>
              </a:buClr>
              <a:buSzPts val="1050"/>
              <a:buFont typeface="Poppins"/>
              <a:buAutoNum type="arabicPeriod"/>
            </a:pPr>
            <a:r>
              <a:rPr lang="tr-TR" sz="1050">
                <a:solidFill>
                  <a:srgbClr val="3A3E48"/>
                </a:solidFill>
                <a:highlight>
                  <a:srgbClr val="FFFFFF"/>
                </a:highlight>
                <a:latin typeface="Poppins"/>
                <a:ea typeface="Poppins"/>
                <a:cs typeface="Poppins"/>
                <a:sym typeface="Poppins"/>
              </a:rPr>
              <a:t>These attempts fail with "Undefined background job for the job name" error</a:t>
            </a:r>
            <a:endParaRPr sz="1050">
              <a:solidFill>
                <a:srgbClr val="3A3E48"/>
              </a:solidFill>
              <a:highlight>
                <a:srgbClr val="FFFFFF"/>
              </a:highlight>
              <a:latin typeface="Poppins"/>
              <a:ea typeface="Poppins"/>
              <a:cs typeface="Poppins"/>
              <a:sym typeface="Poppins"/>
            </a:endParaRPr>
          </a:p>
          <a:p>
            <a:pPr indent="-295275" lvl="0" marL="457200" rtl="0" algn="l">
              <a:lnSpc>
                <a:spcPct val="115000"/>
              </a:lnSpc>
              <a:spcBef>
                <a:spcPts val="0"/>
              </a:spcBef>
              <a:spcAft>
                <a:spcPts val="0"/>
              </a:spcAft>
              <a:buClr>
                <a:srgbClr val="3A3E48"/>
              </a:buClr>
              <a:buSzPts val="1050"/>
              <a:buFont typeface="Poppins"/>
              <a:buAutoNum type="arabicPeriod"/>
            </a:pPr>
            <a:r>
              <a:rPr lang="tr-TR" sz="1050">
                <a:solidFill>
                  <a:srgbClr val="3A3E48"/>
                </a:solidFill>
                <a:highlight>
                  <a:srgbClr val="FFFFFF"/>
                </a:highlight>
                <a:latin typeface="Poppins"/>
                <a:ea typeface="Poppins"/>
                <a:cs typeface="Poppins"/>
                <a:sym typeface="Poppins"/>
              </a:rPr>
              <a:t>Failed jobs are marked as </a:t>
            </a:r>
            <a:r>
              <a:rPr lang="tr-TR" sz="1050">
                <a:solidFill>
                  <a:srgbClr val="3A3E48"/>
                </a:solidFill>
                <a:highlight>
                  <a:srgbClr val="FFFFFF"/>
                </a:highlight>
                <a:latin typeface="Roboto Mono"/>
                <a:ea typeface="Roboto Mono"/>
                <a:cs typeface="Roboto Mono"/>
                <a:sym typeface="Roboto Mono"/>
              </a:rPr>
              <a:t>IsAbandoned = true</a:t>
            </a:r>
            <a:endParaRPr sz="1050">
              <a:solidFill>
                <a:srgbClr val="3A3E48"/>
              </a:solidFill>
              <a:highlight>
                <a:srgbClr val="FFFFFF"/>
              </a:highlight>
              <a:latin typeface="Roboto Mono"/>
              <a:ea typeface="Roboto Mono"/>
              <a:cs typeface="Roboto Mono"/>
              <a:sym typeface="Roboto Mono"/>
            </a:endParaRPr>
          </a:p>
          <a:p>
            <a:pPr indent="-295275" lvl="0" marL="457200" rtl="0" algn="l">
              <a:lnSpc>
                <a:spcPct val="115000"/>
              </a:lnSpc>
              <a:spcBef>
                <a:spcPts val="0"/>
              </a:spcBef>
              <a:spcAft>
                <a:spcPts val="0"/>
              </a:spcAft>
              <a:buClr>
                <a:srgbClr val="3A3E48"/>
              </a:buClr>
              <a:buSzPts val="1050"/>
              <a:buFont typeface="Poppins"/>
              <a:buAutoNum type="arabicPeriod"/>
            </a:pPr>
            <a:r>
              <a:rPr lang="tr-TR" sz="1050">
                <a:solidFill>
                  <a:srgbClr val="3A3E48"/>
                </a:solidFill>
                <a:highlight>
                  <a:srgbClr val="FFFFFF"/>
                </a:highlight>
                <a:latin typeface="Poppins"/>
                <a:ea typeface="Poppins"/>
                <a:cs typeface="Poppins"/>
                <a:sym typeface="Poppins"/>
              </a:rPr>
              <a:t>The original application can no longer process these abandoned jobs</a:t>
            </a:r>
            <a:endParaRPr sz="1050">
              <a:solidFill>
                <a:srgbClr val="3A3E48"/>
              </a:solidFill>
              <a:highlight>
                <a:srgbClr val="FFFFFF"/>
              </a:highlight>
              <a:latin typeface="Poppins"/>
              <a:ea typeface="Poppins"/>
              <a:cs typeface="Poppins"/>
              <a:sym typeface="Poppins"/>
            </a:endParaRPr>
          </a:p>
          <a:p>
            <a:pPr indent="0" lvl="0" marL="0" rtl="0" algn="l">
              <a:lnSpc>
                <a:spcPct val="115000"/>
              </a:lnSpc>
              <a:spcBef>
                <a:spcPts val="1200"/>
              </a:spcBef>
              <a:spcAft>
                <a:spcPts val="1200"/>
              </a:spcAft>
              <a:buClr>
                <a:schemeClr val="dk1"/>
              </a:buClr>
              <a:buSzPts val="1100"/>
              <a:buFont typeface="Arial"/>
              <a:buNone/>
            </a:pPr>
            <a:r>
              <a:rPr lang="tr-TR" sz="1050">
                <a:solidFill>
                  <a:srgbClr val="3A3E48"/>
                </a:solidFill>
                <a:highlight>
                  <a:srgbClr val="FFFFFF"/>
                </a:highlight>
                <a:latin typeface="Poppins"/>
                <a:ea typeface="Poppins"/>
                <a:cs typeface="Poppins"/>
                <a:sym typeface="Poppins"/>
              </a:rPr>
              <a:t>To fix this, we added the </a:t>
            </a:r>
            <a:r>
              <a:rPr lang="tr-TR" sz="1050">
                <a:solidFill>
                  <a:srgbClr val="3A3E48"/>
                </a:solidFill>
                <a:highlight>
                  <a:srgbClr val="FFFFFF"/>
                </a:highlight>
                <a:latin typeface="Roboto Mono"/>
                <a:ea typeface="Roboto Mono"/>
                <a:cs typeface="Roboto Mono"/>
                <a:sym typeface="Roboto Mono"/>
              </a:rPr>
              <a:t>ApplicationName</a:t>
            </a:r>
            <a:r>
              <a:rPr lang="tr-TR" sz="1050">
                <a:solidFill>
                  <a:srgbClr val="3A3E48"/>
                </a:solidFill>
                <a:highlight>
                  <a:srgbClr val="FFFFFF"/>
                </a:highlight>
                <a:latin typeface="Poppins"/>
                <a:ea typeface="Poppins"/>
                <a:cs typeface="Poppins"/>
                <a:sym typeface="Poppins"/>
              </a:rPr>
              <a:t> property to the </a:t>
            </a:r>
            <a:r>
              <a:rPr lang="tr-TR" sz="1050">
                <a:solidFill>
                  <a:srgbClr val="3A3E48"/>
                </a:solidFill>
                <a:highlight>
                  <a:srgbClr val="FFFFFF"/>
                </a:highlight>
                <a:latin typeface="Roboto Mono"/>
                <a:ea typeface="Roboto Mono"/>
                <a:cs typeface="Roboto Mono"/>
                <a:sym typeface="Roboto Mono"/>
              </a:rPr>
              <a:t>AbpBackgroundJobWorkerOptions</a:t>
            </a:r>
            <a:r>
              <a:rPr lang="tr-TR" sz="1050">
                <a:solidFill>
                  <a:srgbClr val="3A3E48"/>
                </a:solidFill>
                <a:highlight>
                  <a:srgbClr val="FFFFFF"/>
                </a:highlight>
                <a:latin typeface="Poppins"/>
                <a:ea typeface="Poppins"/>
                <a:cs typeface="Poppins"/>
                <a:sym typeface="Poppins"/>
              </a:rPr>
              <a:t> class. This property allows you to specify the application name, which helps isolate jobs between different applications. (See the </a:t>
            </a:r>
            <a:r>
              <a:rPr lang="tr-TR" sz="1050">
                <a:solidFill>
                  <a:srgbClr val="3A82F6"/>
                </a:solidFill>
                <a:highlight>
                  <a:srgbClr val="FFFFFF"/>
                </a:highlight>
                <a:uFill>
                  <a:noFill/>
                </a:uFill>
                <a:latin typeface="Poppins"/>
                <a:ea typeface="Poppins"/>
                <a:cs typeface="Poppins"/>
                <a:sym typeface="Poppins"/>
                <a:hlinkClick r:id="rId3">
                  <a:extLst>
                    <a:ext uri="{A12FA001-AC4F-418D-AE19-62706E023703}">
                      <ahyp:hlinkClr val="tx"/>
                    </a:ext>
                  </a:extLst>
                </a:hlinkClick>
              </a:rPr>
              <a:t>PR</a:t>
            </a:r>
            <a:r>
              <a:rPr lang="tr-TR" sz="1050">
                <a:solidFill>
                  <a:srgbClr val="3A3E48"/>
                </a:solidFill>
                <a:highlight>
                  <a:srgbClr val="FFFFFF"/>
                </a:highlight>
                <a:latin typeface="Poppins"/>
                <a:ea typeface="Poppins"/>
                <a:cs typeface="Poppins"/>
                <a:sym typeface="Poppins"/>
              </a:rPr>
              <a:t> for more details.)</a:t>
            </a:r>
            <a:endParaRPr sz="700"/>
          </a:p>
        </p:txBody>
      </p:sp>
      <p:sp>
        <p:nvSpPr>
          <p:cNvPr id="111" name="Google Shape;111;g3494f8583c9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494f8583c9_0_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457200" rtl="0" algn="l">
              <a:lnSpc>
                <a:spcPct val="150000"/>
              </a:lnSpc>
              <a:spcBef>
                <a:spcPts val="0"/>
              </a:spcBef>
              <a:spcAft>
                <a:spcPts val="0"/>
              </a:spcAft>
              <a:buNone/>
            </a:pPr>
            <a:r>
              <a:rPr b="1" lang="tr-TR" sz="2200">
                <a:solidFill>
                  <a:srgbClr val="5B636F"/>
                </a:solidFill>
                <a:latin typeface="Poppins"/>
                <a:ea typeface="Poppins"/>
                <a:cs typeface="Poppins"/>
                <a:sym typeface="Poppins"/>
              </a:rPr>
              <a:t>Docs Module: </a:t>
            </a:r>
            <a:r>
              <a:rPr lang="tr-TR" sz="2200">
                <a:solidFill>
                  <a:srgbClr val="5B636F"/>
                </a:solidFill>
                <a:latin typeface="Poppins"/>
                <a:ea typeface="Poppins"/>
                <a:cs typeface="Poppins"/>
                <a:sym typeface="Poppins"/>
              </a:rPr>
              <a:t>Added “Alternative Words” to Filter Items</a:t>
            </a:r>
            <a:endParaRPr sz="700"/>
          </a:p>
        </p:txBody>
      </p:sp>
      <p:sp>
        <p:nvSpPr>
          <p:cNvPr id="117" name="Google Shape;117;g3494f8583c9_0_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494f8583c9_0_6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67500"/>
              </a:lnSpc>
              <a:spcBef>
                <a:spcPts val="0"/>
              </a:spcBef>
              <a:spcAft>
                <a:spcPts val="0"/>
              </a:spcAft>
              <a:buClr>
                <a:schemeClr val="dk1"/>
              </a:buClr>
              <a:buSzPts val="1100"/>
              <a:buFont typeface="Arial"/>
              <a:buNone/>
            </a:pPr>
            <a:r>
              <a:rPr lang="tr-TR" sz="1100">
                <a:solidFill>
                  <a:srgbClr val="69707B"/>
                </a:solidFill>
                <a:highlight>
                  <a:srgbClr val="FFFFFF"/>
                </a:highlight>
                <a:latin typeface="Poppins"/>
                <a:ea typeface="Poppins"/>
                <a:cs typeface="Poppins"/>
                <a:sym typeface="Poppins"/>
              </a:rPr>
              <a:t>ABP v9.2 RC introduces a new BLOB storage provider for </a:t>
            </a:r>
            <a:r>
              <a:rPr lang="tr-TR" sz="1100">
                <a:solidFill>
                  <a:srgbClr val="3A82F6"/>
                </a:solidFill>
                <a:highlight>
                  <a:srgbClr val="FFFFFF"/>
                </a:highlight>
                <a:uFill>
                  <a:noFill/>
                </a:uFill>
                <a:latin typeface="Poppins"/>
                <a:ea typeface="Poppins"/>
                <a:cs typeface="Poppins"/>
                <a:sym typeface="Poppins"/>
                <a:hlinkClick r:id="rId2">
                  <a:extLst>
                    <a:ext uri="{A12FA001-AC4F-418D-AE19-62706E023703}">
                      <ahyp:hlinkClr val="tx"/>
                    </a:ext>
                  </a:extLst>
                </a:hlinkClick>
              </a:rPr>
              <a:t>Bunny Storage</a:t>
            </a:r>
            <a:r>
              <a:rPr lang="tr-TR" sz="1100">
                <a:solidFill>
                  <a:srgbClr val="69707B"/>
                </a:solidFill>
                <a:highlight>
                  <a:srgbClr val="FFFFFF"/>
                </a:highlight>
                <a:latin typeface="Poppins"/>
                <a:ea typeface="Poppins"/>
                <a:cs typeface="Poppins"/>
                <a:sym typeface="Poppins"/>
              </a:rPr>
              <a:t>, a global edge storage solution. This addition expands ABP's BLOB Storage options beyond the existing providers like Azure, AWS, and others.</a:t>
            </a:r>
            <a:endParaRPr sz="1100">
              <a:solidFill>
                <a:srgbClr val="69707B"/>
              </a:solidFill>
              <a:highlight>
                <a:srgbClr val="FFFFFF"/>
              </a:highlight>
              <a:latin typeface="Poppins"/>
              <a:ea typeface="Poppins"/>
              <a:cs typeface="Poppins"/>
              <a:sym typeface="Poppins"/>
            </a:endParaRPr>
          </a:p>
          <a:p>
            <a:pPr indent="0" lvl="0" marL="0" rtl="0" algn="l">
              <a:lnSpc>
                <a:spcPct val="167500"/>
              </a:lnSpc>
              <a:spcBef>
                <a:spcPts val="1200"/>
              </a:spcBef>
              <a:spcAft>
                <a:spcPts val="0"/>
              </a:spcAft>
              <a:buClr>
                <a:schemeClr val="dk1"/>
              </a:buClr>
              <a:buSzPts val="1100"/>
              <a:buFont typeface="Arial"/>
              <a:buNone/>
            </a:pPr>
            <a:r>
              <a:rPr lang="tr-TR" sz="1100">
                <a:solidFill>
                  <a:srgbClr val="69707B"/>
                </a:solidFill>
                <a:highlight>
                  <a:srgbClr val="FFFFFF"/>
                </a:highlight>
                <a:latin typeface="Poppins"/>
                <a:ea typeface="Poppins"/>
                <a:cs typeface="Poppins"/>
                <a:sym typeface="Poppins"/>
              </a:rPr>
              <a:t>The </a:t>
            </a:r>
            <a:r>
              <a:rPr lang="tr-TR" sz="1100">
                <a:solidFill>
                  <a:srgbClr val="3A82F6"/>
                </a:solidFill>
                <a:highlight>
                  <a:srgbClr val="FFFFFF"/>
                </a:highlight>
                <a:uFill>
                  <a:noFill/>
                </a:uFill>
                <a:latin typeface="Poppins"/>
                <a:ea typeface="Poppins"/>
                <a:cs typeface="Poppins"/>
                <a:sym typeface="Poppins"/>
                <a:hlinkClick r:id="rId3">
                  <a:extLst>
                    <a:ext uri="{A12FA001-AC4F-418D-AE19-62706E023703}">
                      <ahyp:hlinkClr val="tx"/>
                    </a:ext>
                  </a:extLst>
                </a:hlinkClick>
              </a:rPr>
              <a:t>Bunny BLOB Storage Provider</a:t>
            </a:r>
            <a:r>
              <a:rPr lang="tr-TR" sz="1100">
                <a:solidFill>
                  <a:srgbClr val="69707B"/>
                </a:solidFill>
                <a:highlight>
                  <a:srgbClr val="FFFFFF"/>
                </a:highlight>
                <a:latin typeface="Poppins"/>
                <a:ea typeface="Poppins"/>
                <a:cs typeface="Poppins"/>
                <a:sym typeface="Poppins"/>
              </a:rPr>
              <a:t> allows ABP applications to seamlessly integrate with Bunny's CDN-backed storage service, which offers high-performance content delivery through its global network.</a:t>
            </a:r>
            <a:endParaRPr sz="1100">
              <a:solidFill>
                <a:srgbClr val="69707B"/>
              </a:solidFill>
              <a:highlight>
                <a:srgbClr val="FFFFFF"/>
              </a:highlight>
              <a:latin typeface="Poppins"/>
              <a:ea typeface="Poppins"/>
              <a:cs typeface="Poppins"/>
              <a:sym typeface="Poppins"/>
            </a:endParaRPr>
          </a:p>
          <a:p>
            <a:pPr indent="0" lvl="0" marL="0" rtl="0" algn="l">
              <a:lnSpc>
                <a:spcPct val="167500"/>
              </a:lnSpc>
              <a:spcBef>
                <a:spcPts val="1200"/>
              </a:spcBef>
              <a:spcAft>
                <a:spcPts val="0"/>
              </a:spcAft>
              <a:buClr>
                <a:schemeClr val="dk1"/>
              </a:buClr>
              <a:buSzPts val="1100"/>
              <a:buFont typeface="Arial"/>
              <a:buNone/>
            </a:pPr>
            <a:r>
              <a:rPr lang="tr-TR" sz="1100">
                <a:solidFill>
                  <a:srgbClr val="69707B"/>
                </a:solidFill>
                <a:highlight>
                  <a:srgbClr val="FFFFFF"/>
                </a:highlight>
                <a:latin typeface="Poppins"/>
                <a:ea typeface="Poppins"/>
                <a:cs typeface="Poppins"/>
                <a:sym typeface="Poppins"/>
              </a:rPr>
              <a:t>To use this new provider, you'll need to:</a:t>
            </a:r>
            <a:endParaRPr sz="1100">
              <a:solidFill>
                <a:srgbClr val="69707B"/>
              </a:solidFill>
              <a:highlight>
                <a:srgbClr val="FFFFFF"/>
              </a:highlight>
              <a:latin typeface="Poppins"/>
              <a:ea typeface="Poppins"/>
              <a:cs typeface="Poppins"/>
              <a:sym typeface="Poppins"/>
            </a:endParaRPr>
          </a:p>
          <a:p>
            <a:pPr indent="-298450" lvl="0" marL="457200" rtl="0" algn="l">
              <a:lnSpc>
                <a:spcPct val="167500"/>
              </a:lnSpc>
              <a:spcBef>
                <a:spcPts val="1500"/>
              </a:spcBef>
              <a:spcAft>
                <a:spcPts val="0"/>
              </a:spcAft>
              <a:buClr>
                <a:srgbClr val="69707B"/>
              </a:buClr>
              <a:buSzPts val="1100"/>
              <a:buFont typeface="Poppins"/>
              <a:buChar char="●"/>
            </a:pPr>
            <a:r>
              <a:rPr lang="tr-TR" sz="1100">
                <a:solidFill>
                  <a:srgbClr val="69707B"/>
                </a:solidFill>
                <a:highlight>
                  <a:srgbClr val="FFFFFF"/>
                </a:highlight>
                <a:latin typeface="Poppins"/>
                <a:ea typeface="Poppins"/>
                <a:cs typeface="Poppins"/>
                <a:sym typeface="Poppins"/>
              </a:rPr>
              <a:t>Run </a:t>
            </a:r>
            <a:r>
              <a:rPr lang="tr-TR" sz="1050">
                <a:solidFill>
                  <a:srgbClr val="69707B"/>
                </a:solidFill>
                <a:highlight>
                  <a:srgbClr val="FFFFFF"/>
                </a:highlight>
                <a:latin typeface="Roboto Mono"/>
                <a:ea typeface="Roboto Mono"/>
                <a:cs typeface="Roboto Mono"/>
                <a:sym typeface="Roboto Mono"/>
              </a:rPr>
              <a:t>abp add-package Volo.Abp.BlobStoring.Bunny</a:t>
            </a:r>
            <a:r>
              <a:rPr lang="tr-TR" sz="1100">
                <a:solidFill>
                  <a:srgbClr val="69707B"/>
                </a:solidFill>
                <a:highlight>
                  <a:srgbClr val="FFFFFF"/>
                </a:highlight>
                <a:latin typeface="Poppins"/>
                <a:ea typeface="Poppins"/>
                <a:cs typeface="Poppins"/>
                <a:sym typeface="Poppins"/>
              </a:rPr>
              <a:t> command.</a:t>
            </a:r>
            <a:endParaRPr sz="1100">
              <a:solidFill>
                <a:srgbClr val="69707B"/>
              </a:solidFill>
              <a:highlight>
                <a:srgbClr val="FFFFFF"/>
              </a:highlight>
              <a:latin typeface="Poppins"/>
              <a:ea typeface="Poppins"/>
              <a:cs typeface="Poppins"/>
              <a:sym typeface="Poppins"/>
            </a:endParaRPr>
          </a:p>
          <a:p>
            <a:pPr indent="0" lvl="0" marL="0" rtl="0" algn="l">
              <a:lnSpc>
                <a:spcPct val="150000"/>
              </a:lnSpc>
              <a:spcBef>
                <a:spcPts val="400"/>
              </a:spcBef>
              <a:spcAft>
                <a:spcPts val="0"/>
              </a:spcAft>
              <a:buSzPts val="1100"/>
              <a:buNone/>
            </a:pPr>
            <a:r>
              <a:t/>
            </a:r>
            <a:endParaRPr sz="700"/>
          </a:p>
        </p:txBody>
      </p:sp>
      <p:sp>
        <p:nvSpPr>
          <p:cNvPr id="124" name="Google Shape;124;g3494f8583c9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494f8583c9_0_7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SzPts val="1100"/>
              <a:buNone/>
            </a:pPr>
            <a:r>
              <a:rPr lang="tr-TR">
                <a:solidFill>
                  <a:srgbClr val="69707B"/>
                </a:solidFill>
                <a:highlight>
                  <a:srgbClr val="FFFFFF"/>
                </a:highlight>
                <a:latin typeface="Poppins"/>
                <a:ea typeface="Poppins"/>
                <a:cs typeface="Poppins"/>
                <a:sym typeface="Poppins"/>
              </a:rPr>
              <a:t>ABP v9.2 RC includes an upgrade to </a:t>
            </a:r>
            <a:r>
              <a:rPr lang="tr-TR" sz="1050">
                <a:solidFill>
                  <a:srgbClr val="188038"/>
                </a:solidFill>
                <a:latin typeface="Roboto Mono"/>
                <a:ea typeface="Roboto Mono"/>
                <a:cs typeface="Roboto Mono"/>
                <a:sym typeface="Roboto Mono"/>
              </a:rPr>
              <a:t>MongoDB.Driver</a:t>
            </a:r>
            <a:r>
              <a:rPr lang="tr-TR">
                <a:solidFill>
                  <a:srgbClr val="69707B"/>
                </a:solidFill>
                <a:highlight>
                  <a:srgbClr val="FFFFFF"/>
                </a:highlight>
                <a:latin typeface="Poppins"/>
                <a:ea typeface="Poppins"/>
                <a:cs typeface="Poppins"/>
                <a:sym typeface="Poppins"/>
              </a:rPr>
              <a:t> version </a:t>
            </a:r>
            <a:r>
              <a:rPr lang="tr-TR" sz="1050">
                <a:solidFill>
                  <a:srgbClr val="188038"/>
                </a:solidFill>
                <a:latin typeface="Roboto Mono"/>
                <a:ea typeface="Roboto Mono"/>
                <a:cs typeface="Roboto Mono"/>
                <a:sym typeface="Roboto Mono"/>
              </a:rPr>
              <a:t>3.1.0</a:t>
            </a:r>
            <a:r>
              <a:rPr lang="tr-TR">
                <a:solidFill>
                  <a:srgbClr val="69707B"/>
                </a:solidFill>
                <a:highlight>
                  <a:srgbClr val="FFFFFF"/>
                </a:highlight>
                <a:latin typeface="Poppins"/>
                <a:ea typeface="Poppins"/>
                <a:cs typeface="Poppins"/>
                <a:sym typeface="Poppins"/>
              </a:rPr>
              <a:t>. This significant version bump from previous releases brings several improvements and new features that benefit ABP applications using MongoDB as their database.</a:t>
            </a:r>
            <a:endParaRPr sz="700"/>
          </a:p>
        </p:txBody>
      </p:sp>
      <p:sp>
        <p:nvSpPr>
          <p:cNvPr id="131" name="Google Shape;131;g3494f8583c9_0_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4d32dc3158_0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SzPts val="1100"/>
              <a:buNone/>
            </a:pPr>
            <a:r>
              <a:rPr lang="tr-TR">
                <a:solidFill>
                  <a:srgbClr val="69707B"/>
                </a:solidFill>
                <a:highlight>
                  <a:srgbClr val="FFFFFF"/>
                </a:highlight>
                <a:latin typeface="Poppins"/>
                <a:ea typeface="Poppins"/>
                <a:cs typeface="Poppins"/>
                <a:sym typeface="Poppins"/>
              </a:rPr>
              <a:t>Previously, </a:t>
            </a:r>
            <a:r>
              <a:rPr lang="tr-TR" sz="1050">
                <a:solidFill>
                  <a:srgbClr val="D63384"/>
                </a:solidFill>
                <a:latin typeface="Courier New"/>
                <a:ea typeface="Courier New"/>
                <a:cs typeface="Courier New"/>
                <a:sym typeface="Courier New"/>
              </a:rPr>
              <a:t>DateTime</a:t>
            </a:r>
            <a:r>
              <a:rPr lang="tr-TR">
                <a:solidFill>
                  <a:srgbClr val="69707B"/>
                </a:solidFill>
                <a:highlight>
                  <a:srgbClr val="FFFFFF"/>
                </a:highlight>
                <a:latin typeface="Poppins"/>
                <a:ea typeface="Poppins"/>
                <a:cs typeface="Poppins"/>
                <a:sym typeface="Poppins"/>
              </a:rPr>
              <a:t> values were often shown in the server's timezone or in UTC, which could cause confusion for users in different timezones. With this new feature, ABP applications can now respect the configured timezone and automatically convert and display datetime values accordingly.</a:t>
            </a:r>
            <a:endParaRPr>
              <a:solidFill>
                <a:srgbClr val="69707B"/>
              </a:solidFill>
              <a:highlight>
                <a:srgbClr val="FFFFFF"/>
              </a:highlight>
              <a:latin typeface="Poppins"/>
              <a:ea typeface="Poppins"/>
              <a:cs typeface="Poppins"/>
              <a:sym typeface="Poppins"/>
            </a:endParaRPr>
          </a:p>
          <a:p>
            <a:pPr indent="0" lvl="0" marL="0" rtl="0" algn="l">
              <a:lnSpc>
                <a:spcPct val="150000"/>
              </a:lnSpc>
              <a:spcBef>
                <a:spcPts val="0"/>
              </a:spcBef>
              <a:spcAft>
                <a:spcPts val="0"/>
              </a:spcAft>
              <a:buSzPts val="1100"/>
              <a:buNone/>
            </a:pPr>
            <a:r>
              <a:t/>
            </a:r>
            <a:endParaRPr>
              <a:solidFill>
                <a:srgbClr val="69707B"/>
              </a:solidFill>
              <a:highlight>
                <a:srgbClr val="FFFFFF"/>
              </a:highlight>
              <a:latin typeface="Poppins"/>
              <a:ea typeface="Poppins"/>
              <a:cs typeface="Poppins"/>
              <a:sym typeface="Poppins"/>
            </a:endParaRPr>
          </a:p>
          <a:p>
            <a:pPr indent="0" lvl="0" marL="0" rtl="0" algn="l">
              <a:lnSpc>
                <a:spcPct val="150000"/>
              </a:lnSpc>
              <a:spcBef>
                <a:spcPts val="0"/>
              </a:spcBef>
              <a:spcAft>
                <a:spcPts val="0"/>
              </a:spcAft>
              <a:buSzPts val="1100"/>
              <a:buNone/>
            </a:pPr>
            <a:r>
              <a:rPr lang="tr-TR">
                <a:solidFill>
                  <a:srgbClr val="69707B"/>
                </a:solidFill>
                <a:highlight>
                  <a:srgbClr val="FFFFFF"/>
                </a:highlight>
                <a:latin typeface="Poppins"/>
                <a:ea typeface="Poppins"/>
                <a:cs typeface="Poppins"/>
                <a:sym typeface="Poppins"/>
              </a:rPr>
              <a:t>This feature addresses the common challenge of ensuring users see accurate time information, regardless of their geographical location.</a:t>
            </a:r>
            <a:endParaRPr>
              <a:solidFill>
                <a:srgbClr val="69707B"/>
              </a:solidFill>
              <a:highlight>
                <a:srgbClr val="FFFFFF"/>
              </a:highlight>
              <a:latin typeface="Poppins"/>
              <a:ea typeface="Poppins"/>
              <a:cs typeface="Poppins"/>
              <a:sym typeface="Poppins"/>
            </a:endParaRPr>
          </a:p>
        </p:txBody>
      </p:sp>
      <p:sp>
        <p:nvSpPr>
          <p:cNvPr id="140" name="Google Shape;140;g34d32dc3158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494f8583c9_0_8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67500"/>
              </a:lnSpc>
              <a:spcBef>
                <a:spcPts val="0"/>
              </a:spcBef>
              <a:spcAft>
                <a:spcPts val="0"/>
              </a:spcAft>
              <a:buClr>
                <a:schemeClr val="dk1"/>
              </a:buClr>
              <a:buSzPts val="1100"/>
              <a:buFont typeface="Arial"/>
              <a:buNone/>
            </a:pPr>
            <a:r>
              <a:rPr lang="tr-TR" sz="1100">
                <a:solidFill>
                  <a:srgbClr val="3A82F6"/>
                </a:solidFill>
                <a:highlight>
                  <a:srgbClr val="FFFFFF"/>
                </a:highlight>
                <a:uFill>
                  <a:noFill/>
                </a:uFill>
                <a:latin typeface="Poppins"/>
                <a:ea typeface="Poppins"/>
                <a:cs typeface="Poppins"/>
                <a:sym typeface="Poppins"/>
                <a:hlinkClick r:id="rId2">
                  <a:extLst>
                    <a:ext uri="{A12FA001-AC4F-418D-AE19-62706E023703}">
                      <ahyp:hlinkClr val="tx"/>
                    </a:ext>
                  </a:extLst>
                </a:hlinkClick>
              </a:rPr>
              <a:t>ABP Identity Pro module</a:t>
            </a:r>
            <a:r>
              <a:rPr lang="tr-TR" sz="1100">
                <a:solidFill>
                  <a:srgbClr val="69707B"/>
                </a:solidFill>
                <a:highlight>
                  <a:srgbClr val="FFFFFF"/>
                </a:highlight>
                <a:latin typeface="Poppins"/>
                <a:ea typeface="Poppins"/>
                <a:cs typeface="Poppins"/>
                <a:sym typeface="Poppins"/>
              </a:rPr>
              <a:t> has been enhanced with a new feature that allows administrators to require email verification during the registration process. This security improvement ensures that users must verify their email addresses before their registration is considered complete. Enabling this feature is especially important for applications that want to prevent spam registrations.</a:t>
            </a:r>
            <a:endParaRPr sz="1100">
              <a:solidFill>
                <a:srgbClr val="69707B"/>
              </a:solidFill>
              <a:highlight>
                <a:srgbClr val="FFFFFF"/>
              </a:highlight>
              <a:latin typeface="Poppins"/>
              <a:ea typeface="Poppins"/>
              <a:cs typeface="Poppins"/>
              <a:sym typeface="Poppins"/>
            </a:endParaRPr>
          </a:p>
          <a:p>
            <a:pPr indent="0" lvl="0" marL="0" rtl="0" algn="l">
              <a:lnSpc>
                <a:spcPct val="167500"/>
              </a:lnSpc>
              <a:spcBef>
                <a:spcPts val="1200"/>
              </a:spcBef>
              <a:spcAft>
                <a:spcPts val="0"/>
              </a:spcAft>
              <a:buClr>
                <a:schemeClr val="dk1"/>
              </a:buClr>
              <a:buSzPts val="1100"/>
              <a:buFont typeface="Arial"/>
              <a:buNone/>
            </a:pPr>
            <a:r>
              <a:rPr lang="tr-TR" sz="1100">
                <a:solidFill>
                  <a:srgbClr val="69707B"/>
                </a:solidFill>
                <a:highlight>
                  <a:srgbClr val="FFFFFF"/>
                </a:highlight>
                <a:latin typeface="Poppins"/>
                <a:ea typeface="Poppins"/>
                <a:cs typeface="Poppins"/>
                <a:sym typeface="Poppins"/>
              </a:rPr>
              <a:t>Administrators can enable or disable this feature through the Identity management -&gt; Identity Verification (tab) settings page (by checking the </a:t>
            </a:r>
            <a:r>
              <a:rPr lang="tr-TR" sz="1050">
                <a:solidFill>
                  <a:srgbClr val="69707B"/>
                </a:solidFill>
                <a:highlight>
                  <a:srgbClr val="FFFFFF"/>
                </a:highlight>
                <a:latin typeface="Roboto Mono"/>
                <a:ea typeface="Roboto Mono"/>
                <a:cs typeface="Roboto Mono"/>
                <a:sym typeface="Roboto Mono"/>
              </a:rPr>
              <a:t>Enforce email verification to register</a:t>
            </a:r>
            <a:r>
              <a:rPr lang="tr-TR" sz="1100">
                <a:solidFill>
                  <a:srgbClr val="69707B"/>
                </a:solidFill>
                <a:highlight>
                  <a:srgbClr val="FFFFFF"/>
                </a:highlight>
                <a:latin typeface="Poppins"/>
                <a:ea typeface="Poppins"/>
                <a:cs typeface="Poppins"/>
                <a:sym typeface="Poppins"/>
              </a:rPr>
              <a:t> checkbox):</a:t>
            </a:r>
            <a:endParaRPr sz="1100">
              <a:solidFill>
                <a:srgbClr val="69707B"/>
              </a:solidFill>
              <a:highlight>
                <a:srgbClr val="FFFFFF"/>
              </a:highlight>
              <a:latin typeface="Poppins"/>
              <a:ea typeface="Poppins"/>
              <a:cs typeface="Poppins"/>
              <a:sym typeface="Poppins"/>
            </a:endParaRPr>
          </a:p>
          <a:p>
            <a:pPr indent="0" lvl="0" marL="0" rtl="0" algn="l">
              <a:lnSpc>
                <a:spcPct val="150000"/>
              </a:lnSpc>
              <a:spcBef>
                <a:spcPts val="1200"/>
              </a:spcBef>
              <a:spcAft>
                <a:spcPts val="0"/>
              </a:spcAft>
              <a:buSzPts val="1100"/>
              <a:buNone/>
            </a:pPr>
            <a:r>
              <a:t/>
            </a:r>
            <a:endParaRPr sz="1900">
              <a:latin typeface="Poppins"/>
              <a:ea typeface="Poppins"/>
              <a:cs typeface="Poppins"/>
              <a:sym typeface="Poppins"/>
            </a:endParaRPr>
          </a:p>
        </p:txBody>
      </p:sp>
      <p:sp>
        <p:nvSpPr>
          <p:cNvPr id="147" name="Google Shape;147;g3494f8583c9_0_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494f8583c9_0_9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SzPts val="1100"/>
              <a:buNone/>
            </a:pPr>
            <a:r>
              <a:rPr lang="tr-TR">
                <a:solidFill>
                  <a:srgbClr val="69707B"/>
                </a:solidFill>
                <a:highlight>
                  <a:srgbClr val="FFFFFF"/>
                </a:highlight>
                <a:latin typeface="Poppins"/>
                <a:ea typeface="Poppins"/>
                <a:cs typeface="Poppins"/>
                <a:sym typeface="Poppins"/>
              </a:rPr>
              <a:t>If you have an OAuth/Auth Server application using the </a:t>
            </a:r>
            <a:r>
              <a:rPr lang="tr-TR">
                <a:solidFill>
                  <a:srgbClr val="3A82F6"/>
                </a:solidFill>
                <a:highlight>
                  <a:srgbClr val="FFFFFF"/>
                </a:highlight>
                <a:uFill>
                  <a:noFill/>
                </a:uFill>
                <a:latin typeface="Poppins"/>
                <a:ea typeface="Poppins"/>
                <a:cs typeface="Poppins"/>
                <a:sym typeface="Poppins"/>
                <a:hlinkClick r:id="rId2">
                  <a:extLst>
                    <a:ext uri="{A12FA001-AC4F-418D-AE19-62706E023703}">
                      <ahyp:hlinkClr val="tx"/>
                    </a:ext>
                  </a:extLst>
                </a:hlinkClick>
              </a:rPr>
              <a:t>ABP Account Pro module</a:t>
            </a:r>
            <a:r>
              <a:rPr lang="tr-TR">
                <a:solidFill>
                  <a:srgbClr val="69707B"/>
                </a:solidFill>
                <a:highlight>
                  <a:srgbClr val="FFFFFF"/>
                </a:highlight>
                <a:latin typeface="Poppins"/>
                <a:ea typeface="Poppins"/>
                <a:cs typeface="Poppins"/>
                <a:sym typeface="Poppins"/>
              </a:rPr>
              <a:t> , you can pass the </a:t>
            </a:r>
            <a:r>
              <a:rPr lang="tr-TR" sz="1050">
                <a:solidFill>
                  <a:srgbClr val="188038"/>
                </a:solidFill>
                <a:latin typeface="Roboto Mono"/>
                <a:ea typeface="Roboto Mono"/>
                <a:cs typeface="Roboto Mono"/>
                <a:sym typeface="Roboto Mono"/>
              </a:rPr>
              <a:t>prompt=select_account</a:t>
            </a:r>
            <a:r>
              <a:rPr lang="tr-TR">
                <a:solidFill>
                  <a:srgbClr val="69707B"/>
                </a:solidFill>
                <a:highlight>
                  <a:srgbClr val="FFFFFF"/>
                </a:highlight>
                <a:latin typeface="Poppins"/>
                <a:ea typeface="Poppins"/>
                <a:cs typeface="Poppins"/>
                <a:sym typeface="Poppins"/>
              </a:rPr>
              <a:t> parameter to</a:t>
            </a:r>
            <a:endParaRPr>
              <a:solidFill>
                <a:srgbClr val="69707B"/>
              </a:solidFill>
              <a:highlight>
                <a:srgbClr val="FFFFFF"/>
              </a:highlight>
              <a:latin typeface="Poppins"/>
              <a:ea typeface="Poppins"/>
              <a:cs typeface="Poppins"/>
              <a:sym typeface="Poppins"/>
            </a:endParaRPr>
          </a:p>
          <a:p>
            <a:pPr indent="0" lvl="0" marL="0" rtl="0" algn="l">
              <a:lnSpc>
                <a:spcPct val="150000"/>
              </a:lnSpc>
              <a:spcBef>
                <a:spcPts val="0"/>
              </a:spcBef>
              <a:spcAft>
                <a:spcPts val="0"/>
              </a:spcAft>
              <a:buSzPts val="1100"/>
              <a:buNone/>
            </a:pPr>
            <a:r>
              <a:rPr lang="tr-TR">
                <a:solidFill>
                  <a:srgbClr val="69707B"/>
                </a:solidFill>
                <a:highlight>
                  <a:srgbClr val="FFFFFF"/>
                </a:highlight>
                <a:latin typeface="Poppins"/>
                <a:ea typeface="Poppins"/>
                <a:cs typeface="Poppins"/>
                <a:sym typeface="Poppins"/>
              </a:rPr>
              <a:t>force the user to select an account.</a:t>
            </a:r>
            <a:endParaRPr>
              <a:solidFill>
                <a:srgbClr val="69707B"/>
              </a:solidFill>
              <a:highlight>
                <a:srgbClr val="FFFFFF"/>
              </a:highlight>
              <a:latin typeface="Poppins"/>
              <a:ea typeface="Poppins"/>
              <a:cs typeface="Poppins"/>
              <a:sym typeface="Poppins"/>
            </a:endParaRPr>
          </a:p>
          <a:p>
            <a:pPr indent="0" lvl="0" marL="0" rtl="0" algn="l">
              <a:lnSpc>
                <a:spcPct val="150000"/>
              </a:lnSpc>
              <a:spcBef>
                <a:spcPts val="0"/>
              </a:spcBef>
              <a:spcAft>
                <a:spcPts val="0"/>
              </a:spcAft>
              <a:buSzPts val="1100"/>
              <a:buNone/>
            </a:pPr>
            <a:r>
              <a:t/>
            </a:r>
            <a:endParaRPr>
              <a:solidFill>
                <a:srgbClr val="69707B"/>
              </a:solidFill>
              <a:highlight>
                <a:srgbClr val="FFFFFF"/>
              </a:highlight>
              <a:latin typeface="Poppins"/>
              <a:ea typeface="Poppins"/>
              <a:cs typeface="Poppins"/>
              <a:sym typeface="Poppins"/>
            </a:endParaRPr>
          </a:p>
          <a:p>
            <a:pPr indent="0" lvl="0" marL="0" rtl="0" algn="l">
              <a:lnSpc>
                <a:spcPct val="150000"/>
              </a:lnSpc>
              <a:spcBef>
                <a:spcPts val="0"/>
              </a:spcBef>
              <a:spcAft>
                <a:spcPts val="0"/>
              </a:spcAft>
              <a:buSzPts val="1100"/>
              <a:buNone/>
            </a:pPr>
            <a:r>
              <a:rPr lang="tr-TR">
                <a:solidFill>
                  <a:srgbClr val="69707B"/>
                </a:solidFill>
                <a:highlight>
                  <a:srgbClr val="FFFFFF"/>
                </a:highlight>
                <a:latin typeface="Poppins"/>
                <a:ea typeface="Poppins"/>
                <a:cs typeface="Poppins"/>
                <a:sym typeface="Poppins"/>
              </a:rPr>
              <a:t>For more information, please refer to the </a:t>
            </a:r>
            <a:r>
              <a:rPr lang="tr-TR">
                <a:solidFill>
                  <a:srgbClr val="3A82F6"/>
                </a:solidFill>
                <a:highlight>
                  <a:srgbClr val="FFFFFF"/>
                </a:highlight>
                <a:uFill>
                  <a:noFill/>
                </a:uFill>
                <a:latin typeface="Poppins"/>
                <a:ea typeface="Poppins"/>
                <a:cs typeface="Poppins"/>
                <a:sym typeface="Poppins"/>
                <a:hlinkClick r:id="rId3">
                  <a:extLst>
                    <a:ext uri="{A12FA001-AC4F-418D-AE19-62706E023703}">
                      <ahyp:hlinkClr val="tx"/>
                    </a:ext>
                  </a:extLst>
                </a:hlinkClick>
              </a:rPr>
              <a:t>Switching users during OAuth login</a:t>
            </a:r>
            <a:r>
              <a:rPr lang="tr-TR">
                <a:solidFill>
                  <a:srgbClr val="69707B"/>
                </a:solidFill>
                <a:highlight>
                  <a:srgbClr val="FFFFFF"/>
                </a:highlight>
                <a:latin typeface="Poppins"/>
                <a:ea typeface="Poppins"/>
                <a:cs typeface="Poppins"/>
                <a:sym typeface="Poppins"/>
              </a:rPr>
              <a:t> documentation.</a:t>
            </a:r>
            <a:endParaRPr>
              <a:solidFill>
                <a:srgbClr val="69707B"/>
              </a:solidFill>
              <a:highlight>
                <a:srgbClr val="FFFFFF"/>
              </a:highlight>
              <a:latin typeface="Poppins"/>
              <a:ea typeface="Poppins"/>
              <a:cs typeface="Poppins"/>
              <a:sym typeface="Poppins"/>
            </a:endParaRPr>
          </a:p>
          <a:p>
            <a:pPr indent="0" lvl="0" marL="0" rtl="0" algn="l">
              <a:lnSpc>
                <a:spcPct val="150000"/>
              </a:lnSpc>
              <a:spcBef>
                <a:spcPts val="0"/>
              </a:spcBef>
              <a:spcAft>
                <a:spcPts val="0"/>
              </a:spcAft>
              <a:buSzPts val="1100"/>
              <a:buNone/>
            </a:pPr>
            <a:r>
              <a:t/>
            </a:r>
            <a:endParaRPr>
              <a:solidFill>
                <a:srgbClr val="69707B"/>
              </a:solidFill>
              <a:highlight>
                <a:srgbClr val="FFFFFF"/>
              </a:highlight>
              <a:latin typeface="Poppins"/>
              <a:ea typeface="Poppins"/>
              <a:cs typeface="Poppins"/>
              <a:sym typeface="Poppins"/>
            </a:endParaRPr>
          </a:p>
          <a:p>
            <a:pPr indent="0" lvl="0" marL="0" rtl="0" algn="l">
              <a:lnSpc>
                <a:spcPct val="150000"/>
              </a:lnSpc>
              <a:spcBef>
                <a:spcPts val="0"/>
              </a:spcBef>
              <a:spcAft>
                <a:spcPts val="0"/>
              </a:spcAft>
              <a:buSzPts val="1100"/>
              <a:buNone/>
            </a:pPr>
            <a:r>
              <a:rPr lang="tr-TR">
                <a:solidFill>
                  <a:srgbClr val="69707B"/>
                </a:solidFill>
                <a:highlight>
                  <a:srgbClr val="FFFFFF"/>
                </a:highlight>
                <a:latin typeface="Poppins"/>
                <a:ea typeface="Poppins"/>
                <a:cs typeface="Poppins"/>
                <a:sym typeface="Poppins"/>
              </a:rPr>
              <a:t>—------------------------------------------------------------------------------------</a:t>
            </a:r>
            <a:endParaRPr>
              <a:solidFill>
                <a:srgbClr val="69707B"/>
              </a:solidFill>
              <a:highlight>
                <a:srgbClr val="FFFFFF"/>
              </a:highlight>
              <a:latin typeface="Poppins"/>
              <a:ea typeface="Poppins"/>
              <a:cs typeface="Poppins"/>
              <a:sym typeface="Poppins"/>
            </a:endParaRPr>
          </a:p>
          <a:p>
            <a:pPr indent="0" lvl="0" marL="0" rtl="0" algn="l">
              <a:lnSpc>
                <a:spcPct val="150000"/>
              </a:lnSpc>
              <a:spcBef>
                <a:spcPts val="0"/>
              </a:spcBef>
              <a:spcAft>
                <a:spcPts val="0"/>
              </a:spcAft>
              <a:buSzPts val="1100"/>
              <a:buNone/>
            </a:pPr>
            <a:r>
              <a:t/>
            </a:r>
            <a:endParaRPr>
              <a:solidFill>
                <a:srgbClr val="69707B"/>
              </a:solidFill>
              <a:highlight>
                <a:srgbClr val="FFFFFF"/>
              </a:highlight>
              <a:latin typeface="Poppins"/>
              <a:ea typeface="Poppins"/>
              <a:cs typeface="Poppins"/>
              <a:sym typeface="Poppins"/>
            </a:endParaRPr>
          </a:p>
          <a:p>
            <a:pPr indent="0" lvl="0" marL="0" rtl="0" algn="l">
              <a:lnSpc>
                <a:spcPct val="150000"/>
              </a:lnSpc>
              <a:spcBef>
                <a:spcPts val="0"/>
              </a:spcBef>
              <a:spcAft>
                <a:spcPts val="0"/>
              </a:spcAft>
              <a:buSzPts val="1100"/>
              <a:buNone/>
            </a:pPr>
            <a:r>
              <a:rPr lang="tr-TR">
                <a:solidFill>
                  <a:srgbClr val="69707B"/>
                </a:solidFill>
                <a:highlight>
                  <a:srgbClr val="FFFFFF"/>
                </a:highlight>
                <a:latin typeface="Poppins"/>
                <a:ea typeface="Poppins"/>
                <a:cs typeface="Poppins"/>
                <a:sym typeface="Poppins"/>
              </a:rPr>
              <a:t>https://abp.io/docs/9.2/modules/account-pro#switching-users-during-oauth-login</a:t>
            </a:r>
            <a:endParaRPr>
              <a:solidFill>
                <a:srgbClr val="69707B"/>
              </a:solidFill>
              <a:highlight>
                <a:srgbClr val="FFFFFF"/>
              </a:highlight>
              <a:latin typeface="Poppins"/>
              <a:ea typeface="Poppins"/>
              <a:cs typeface="Poppins"/>
              <a:sym typeface="Poppins"/>
            </a:endParaRPr>
          </a:p>
        </p:txBody>
      </p:sp>
      <p:sp>
        <p:nvSpPr>
          <p:cNvPr id="153" name="Google Shape;153;g3494f8583c9_0_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Slaydı" type="title">
  <p:cSld name="TITLE">
    <p:spTree>
      <p:nvGrpSpPr>
        <p:cNvPr id="15" name="Shape 15"/>
        <p:cNvGrpSpPr/>
        <p:nvPr/>
      </p:nvGrpSpPr>
      <p:grpSpPr>
        <a:xfrm>
          <a:off x="0" y="0"/>
          <a:ext cx="0" cy="0"/>
          <a:chOff x="0" y="0"/>
          <a:chExt cx="0" cy="0"/>
        </a:xfrm>
      </p:grpSpPr>
      <p:sp>
        <p:nvSpPr>
          <p:cNvPr id="16" name="Google Shape;16;p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Play"/>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Dikey Metin" type="vertTx">
  <p:cSld name="VERTICAL_TEXT">
    <p:spTree>
      <p:nvGrpSpPr>
        <p:cNvPr id="72" name="Shape 72"/>
        <p:cNvGrpSpPr/>
        <p:nvPr/>
      </p:nvGrpSpPr>
      <p:grpSpPr>
        <a:xfrm>
          <a:off x="0" y="0"/>
          <a:ext cx="0" cy="0"/>
          <a:chOff x="0" y="0"/>
          <a:chExt cx="0" cy="0"/>
        </a:xfrm>
      </p:grpSpPr>
      <p:sp>
        <p:nvSpPr>
          <p:cNvPr id="73" name="Google Shape;73;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4"/>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key Başlık ve Metin" type="vertTitleAndTx">
  <p:cSld name="VERTICAL_TITLE_AND_VERTICAL_TEXT">
    <p:spTree>
      <p:nvGrpSpPr>
        <p:cNvPr id="78" name="Shape 78"/>
        <p:cNvGrpSpPr/>
        <p:nvPr/>
      </p:nvGrpSpPr>
      <p:grpSpPr>
        <a:xfrm>
          <a:off x="0" y="0"/>
          <a:ext cx="0" cy="0"/>
          <a:chOff x="0" y="0"/>
          <a:chExt cx="0" cy="0"/>
        </a:xfrm>
      </p:grpSpPr>
      <p:sp>
        <p:nvSpPr>
          <p:cNvPr id="79" name="Google Shape;79;p1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İçerik" type="obj">
  <p:cSld name="OBJECT">
    <p:spTree>
      <p:nvGrpSpPr>
        <p:cNvPr id="21" name="Shape 21"/>
        <p:cNvGrpSpPr/>
        <p:nvPr/>
      </p:nvGrpSpPr>
      <p:grpSpPr>
        <a:xfrm>
          <a:off x="0" y="0"/>
          <a:ext cx="0" cy="0"/>
          <a:chOff x="0" y="0"/>
          <a:chExt cx="0" cy="0"/>
        </a:xfrm>
      </p:grpSpPr>
      <p:sp>
        <p:nvSpPr>
          <p:cNvPr id="22" name="Google Shape;22;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ölüm Üst Bilgisi" type="secHead">
  <p:cSld name="SECTION_HEADER">
    <p:spTree>
      <p:nvGrpSpPr>
        <p:cNvPr id="27" name="Shape 27"/>
        <p:cNvGrpSpPr/>
        <p:nvPr/>
      </p:nvGrpSpPr>
      <p:grpSpPr>
        <a:xfrm>
          <a:off x="0" y="0"/>
          <a:ext cx="0" cy="0"/>
          <a:chOff x="0" y="0"/>
          <a:chExt cx="0" cy="0"/>
        </a:xfrm>
      </p:grpSpPr>
      <p:sp>
        <p:nvSpPr>
          <p:cNvPr id="28" name="Google Shape;28;p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Play"/>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57575"/>
              </a:buClr>
              <a:buSzPts val="2400"/>
              <a:buNone/>
              <a:defRPr sz="2400">
                <a:solidFill>
                  <a:srgbClr val="757575"/>
                </a:solidFill>
              </a:defRPr>
            </a:lvl1pPr>
            <a:lvl2pPr indent="-228600" lvl="1" marL="914400" algn="l">
              <a:lnSpc>
                <a:spcPct val="90000"/>
              </a:lnSpc>
              <a:spcBef>
                <a:spcPts val="500"/>
              </a:spcBef>
              <a:spcAft>
                <a:spcPts val="0"/>
              </a:spcAft>
              <a:buClr>
                <a:srgbClr val="757575"/>
              </a:buClr>
              <a:buSzPts val="2000"/>
              <a:buNone/>
              <a:defRPr sz="2000">
                <a:solidFill>
                  <a:srgbClr val="757575"/>
                </a:solidFill>
              </a:defRPr>
            </a:lvl2pPr>
            <a:lvl3pPr indent="-228600" lvl="2" marL="1371600" algn="l">
              <a:lnSpc>
                <a:spcPct val="90000"/>
              </a:lnSpc>
              <a:spcBef>
                <a:spcPts val="500"/>
              </a:spcBef>
              <a:spcAft>
                <a:spcPts val="0"/>
              </a:spcAft>
              <a:buClr>
                <a:srgbClr val="757575"/>
              </a:buClr>
              <a:buSzPts val="1800"/>
              <a:buNone/>
              <a:defRPr sz="1800">
                <a:solidFill>
                  <a:srgbClr val="757575"/>
                </a:solidFill>
              </a:defRPr>
            </a:lvl3pPr>
            <a:lvl4pPr indent="-228600" lvl="3" marL="1828800" algn="l">
              <a:lnSpc>
                <a:spcPct val="90000"/>
              </a:lnSpc>
              <a:spcBef>
                <a:spcPts val="500"/>
              </a:spcBef>
              <a:spcAft>
                <a:spcPts val="0"/>
              </a:spcAft>
              <a:buClr>
                <a:srgbClr val="757575"/>
              </a:buClr>
              <a:buSzPts val="1600"/>
              <a:buNone/>
              <a:defRPr sz="1600">
                <a:solidFill>
                  <a:srgbClr val="757575"/>
                </a:solidFill>
              </a:defRPr>
            </a:lvl4pPr>
            <a:lvl5pPr indent="-228600" lvl="4" marL="2286000" algn="l">
              <a:lnSpc>
                <a:spcPct val="90000"/>
              </a:lnSpc>
              <a:spcBef>
                <a:spcPts val="500"/>
              </a:spcBef>
              <a:spcAft>
                <a:spcPts val="0"/>
              </a:spcAft>
              <a:buClr>
                <a:srgbClr val="757575"/>
              </a:buClr>
              <a:buSzPts val="1600"/>
              <a:buNone/>
              <a:defRPr sz="1600">
                <a:solidFill>
                  <a:srgbClr val="757575"/>
                </a:solidFill>
              </a:defRPr>
            </a:lvl5pPr>
            <a:lvl6pPr indent="-228600" lvl="5" marL="2743200" algn="l">
              <a:lnSpc>
                <a:spcPct val="90000"/>
              </a:lnSpc>
              <a:spcBef>
                <a:spcPts val="500"/>
              </a:spcBef>
              <a:spcAft>
                <a:spcPts val="0"/>
              </a:spcAft>
              <a:buClr>
                <a:srgbClr val="757575"/>
              </a:buClr>
              <a:buSzPts val="1600"/>
              <a:buNone/>
              <a:defRPr sz="1600">
                <a:solidFill>
                  <a:srgbClr val="757575"/>
                </a:solidFill>
              </a:defRPr>
            </a:lvl6pPr>
            <a:lvl7pPr indent="-228600" lvl="6" marL="3200400" algn="l">
              <a:lnSpc>
                <a:spcPct val="90000"/>
              </a:lnSpc>
              <a:spcBef>
                <a:spcPts val="500"/>
              </a:spcBef>
              <a:spcAft>
                <a:spcPts val="0"/>
              </a:spcAft>
              <a:buClr>
                <a:srgbClr val="757575"/>
              </a:buClr>
              <a:buSzPts val="1600"/>
              <a:buNone/>
              <a:defRPr sz="1600">
                <a:solidFill>
                  <a:srgbClr val="757575"/>
                </a:solidFill>
              </a:defRPr>
            </a:lvl7pPr>
            <a:lvl8pPr indent="-228600" lvl="7" marL="3657600" algn="l">
              <a:lnSpc>
                <a:spcPct val="90000"/>
              </a:lnSpc>
              <a:spcBef>
                <a:spcPts val="500"/>
              </a:spcBef>
              <a:spcAft>
                <a:spcPts val="0"/>
              </a:spcAft>
              <a:buClr>
                <a:srgbClr val="757575"/>
              </a:buClr>
              <a:buSzPts val="1600"/>
              <a:buNone/>
              <a:defRPr sz="1600">
                <a:solidFill>
                  <a:srgbClr val="757575"/>
                </a:solidFill>
              </a:defRPr>
            </a:lvl8pPr>
            <a:lvl9pPr indent="-228600" lvl="8" marL="4114800" algn="l">
              <a:lnSpc>
                <a:spcPct val="90000"/>
              </a:lnSpc>
              <a:spcBef>
                <a:spcPts val="500"/>
              </a:spcBef>
              <a:spcAft>
                <a:spcPts val="0"/>
              </a:spcAft>
              <a:buClr>
                <a:srgbClr val="757575"/>
              </a:buClr>
              <a:buSzPts val="1600"/>
              <a:buNone/>
              <a:defRPr sz="1600">
                <a:solidFill>
                  <a:srgbClr val="757575"/>
                </a:solidFill>
              </a:defRPr>
            </a:lvl9pPr>
          </a:lstStyle>
          <a:p/>
        </p:txBody>
      </p:sp>
      <p:sp>
        <p:nvSpPr>
          <p:cNvPr id="30" name="Google Shape;30;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ki İçerik" type="twoObj">
  <p:cSld name="TWO_OBJECTS">
    <p:spTree>
      <p:nvGrpSpPr>
        <p:cNvPr id="33" name="Shape 33"/>
        <p:cNvGrpSpPr/>
        <p:nvPr/>
      </p:nvGrpSpPr>
      <p:grpSpPr>
        <a:xfrm>
          <a:off x="0" y="0"/>
          <a:ext cx="0" cy="0"/>
          <a:chOff x="0" y="0"/>
          <a:chExt cx="0" cy="0"/>
        </a:xfrm>
      </p:grpSpPr>
      <p:sp>
        <p:nvSpPr>
          <p:cNvPr id="34" name="Google Shape;34;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rşılaştırma" type="twoTxTwoObj">
  <p:cSld name="TWO_OBJECTS_WITH_TEXT">
    <p:spTree>
      <p:nvGrpSpPr>
        <p:cNvPr id="40" name="Shape 40"/>
        <p:cNvGrpSpPr/>
        <p:nvPr/>
      </p:nvGrpSpPr>
      <p:grpSpPr>
        <a:xfrm>
          <a:off x="0" y="0"/>
          <a:ext cx="0" cy="0"/>
          <a:chOff x="0" y="0"/>
          <a:chExt cx="0" cy="0"/>
        </a:xfrm>
      </p:grpSpPr>
      <p:sp>
        <p:nvSpPr>
          <p:cNvPr id="41" name="Google Shape;41;p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alnızca Başlık" type="titleOnly">
  <p:cSld name="TITLE_ONLY">
    <p:spTree>
      <p:nvGrpSpPr>
        <p:cNvPr id="49" name="Shape 49"/>
        <p:cNvGrpSpPr/>
        <p:nvPr/>
      </p:nvGrpSpPr>
      <p:grpSpPr>
        <a:xfrm>
          <a:off x="0" y="0"/>
          <a:ext cx="0" cy="0"/>
          <a:chOff x="0" y="0"/>
          <a:chExt cx="0" cy="0"/>
        </a:xfrm>
      </p:grpSpPr>
      <p:sp>
        <p:nvSpPr>
          <p:cNvPr id="50" name="Google Shape;50;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ş" type="blank">
  <p:cSld name="BLANK">
    <p:spTree>
      <p:nvGrpSpPr>
        <p:cNvPr id="54" name="Shape 54"/>
        <p:cNvGrpSpPr/>
        <p:nvPr/>
      </p:nvGrpSpPr>
      <p:grpSpPr>
        <a:xfrm>
          <a:off x="0" y="0"/>
          <a:ext cx="0" cy="0"/>
          <a:chOff x="0" y="0"/>
          <a:chExt cx="0" cy="0"/>
        </a:xfrm>
      </p:grpSpPr>
      <p:sp>
        <p:nvSpPr>
          <p:cNvPr id="55" name="Google Shape;5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İçerik" type="objTx">
  <p:cSld name="OBJECT_WITH_CAPTION_TEXT">
    <p:spTree>
      <p:nvGrpSpPr>
        <p:cNvPr id="58" name="Shape 58"/>
        <p:cNvGrpSpPr/>
        <p:nvPr/>
      </p:nvGrpSpPr>
      <p:grpSpPr>
        <a:xfrm>
          <a:off x="0" y="0"/>
          <a:ext cx="0" cy="0"/>
          <a:chOff x="0" y="0"/>
          <a:chExt cx="0" cy="0"/>
        </a:xfrm>
      </p:grpSpPr>
      <p:sp>
        <p:nvSpPr>
          <p:cNvPr id="59" name="Google Shape;59;p1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1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Resim" type="picTx">
  <p:cSld name="PICTURE_WITH_CAPTION_TEXT">
    <p:spTree>
      <p:nvGrpSpPr>
        <p:cNvPr id="65" name="Shape 65"/>
        <p:cNvGrpSpPr/>
        <p:nvPr/>
      </p:nvGrpSpPr>
      <p:grpSpPr>
        <a:xfrm>
          <a:off x="0" y="0"/>
          <a:ext cx="0" cy="0"/>
          <a:chOff x="0" y="0"/>
          <a:chExt cx="0" cy="0"/>
        </a:xfrm>
      </p:grpSpPr>
      <p:sp>
        <p:nvSpPr>
          <p:cNvPr id="66" name="Google Shape;66;p1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3"/>
          <p:cNvSpPr/>
          <p:nvPr>
            <p:ph idx="2" type="pic"/>
          </p:nvPr>
        </p:nvSpPr>
        <p:spPr>
          <a:xfrm>
            <a:off x="5183188" y="987425"/>
            <a:ext cx="6172200" cy="4873625"/>
          </a:xfrm>
          <a:prstGeom prst="rect">
            <a:avLst/>
          </a:prstGeom>
          <a:noFill/>
          <a:ln>
            <a:noFill/>
          </a:ln>
        </p:spPr>
      </p:sp>
      <p:sp>
        <p:nvSpPr>
          <p:cNvPr id="68" name="Google Shape;68;p1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Play"/>
              <a:buNone/>
              <a:defRPr b="0" i="0" sz="4400" u="none" cap="none" strike="noStrike">
                <a:solidFill>
                  <a:schemeClr val="dk1"/>
                </a:solidFill>
                <a:latin typeface="Play"/>
                <a:ea typeface="Play"/>
                <a:cs typeface="Play"/>
                <a:sym typeface="Pla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 name="Google Shape;12;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7575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 name="Google Shape;13;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7575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4" name="Google Shape;14;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1.png"/><Relationship Id="rId10" Type="http://schemas.openxmlformats.org/officeDocument/2006/relationships/hyperlink" Target="http://engincanveske.substack.com" TargetMode="External"/><Relationship Id="rId9" Type="http://schemas.openxmlformats.org/officeDocument/2006/relationships/image" Target="../media/image7.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hyperlink" Target="https://x.com/EngincanVeske" TargetMode="External"/><Relationship Id="rId8" Type="http://schemas.openxmlformats.org/officeDocument/2006/relationships/hyperlink" Target="https://github.com/EngincanV"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24.png"/><Relationship Id="rId5" Type="http://schemas.openxmlformats.org/officeDocument/2006/relationships/hyperlink" Target="https://abp.io/community/"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5.png"/><Relationship Id="rId6"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8.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hyperlink" Target="https://abp.io/docs/9.2/release-info/migration-guides/MongoDB-Driver-2-to-3" TargetMode="External"/><Relationship Id="rId5" Type="http://schemas.openxmlformats.org/officeDocument/2006/relationships/image" Target="../media/image5.png"/><Relationship Id="rId6" Type="http://schemas.openxmlformats.org/officeDocument/2006/relationships/image" Target="../media/image15.png"/><Relationship Id="rId7"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16.png"/><Relationship Id="rId5"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2.png"/><Relationship Id="rId5"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7" name="Shape 87"/>
        <p:cNvGrpSpPr/>
        <p:nvPr/>
      </p:nvGrpSpPr>
      <p:grpSpPr>
        <a:xfrm>
          <a:off x="0" y="0"/>
          <a:ext cx="0" cy="0"/>
          <a:chOff x="0" y="0"/>
          <a:chExt cx="0" cy="0"/>
        </a:xfrm>
      </p:grpSpPr>
      <p:pic>
        <p:nvPicPr>
          <p:cNvPr descr="grafik, daire, grafik tasarım, ekran görüntüsü içeren bir resim&#10;&#10;Açıklama otomatik olarak oluşturuldu" id="88" name="Google Shape;88;p1"/>
          <p:cNvPicPr preferRelativeResize="0"/>
          <p:nvPr/>
        </p:nvPicPr>
        <p:blipFill rotWithShape="1">
          <a:blip r:embed="rId4">
            <a:alphaModFix/>
          </a:blip>
          <a:srcRect b="0" l="0" r="0" t="0"/>
          <a:stretch/>
        </p:blipFill>
        <p:spPr>
          <a:xfrm>
            <a:off x="794741" y="810794"/>
            <a:ext cx="2396890" cy="642598"/>
          </a:xfrm>
          <a:prstGeom prst="rect">
            <a:avLst/>
          </a:prstGeom>
          <a:noFill/>
          <a:ln>
            <a:noFill/>
          </a:ln>
        </p:spPr>
      </p:pic>
      <p:sp>
        <p:nvSpPr>
          <p:cNvPr id="89" name="Google Shape;89;p1"/>
          <p:cNvSpPr txBox="1"/>
          <p:nvPr/>
        </p:nvSpPr>
        <p:spPr>
          <a:xfrm>
            <a:off x="794750" y="2290201"/>
            <a:ext cx="10345200" cy="15963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C0C0C"/>
              </a:buClr>
              <a:buSzPts val="4500"/>
              <a:buFont typeface="Lexend"/>
              <a:buNone/>
            </a:pPr>
            <a:r>
              <a:rPr b="1" lang="tr-TR" sz="5500">
                <a:solidFill>
                  <a:srgbClr val="0C0C0C"/>
                </a:solidFill>
                <a:latin typeface="Lexend"/>
                <a:ea typeface="Lexend"/>
                <a:cs typeface="Lexend"/>
                <a:sym typeface="Lexend"/>
              </a:rPr>
              <a:t>ABP v9.2 Highlights &amp; Community News</a:t>
            </a:r>
            <a:endParaRPr b="1" i="0" sz="5500" u="none" cap="none" strike="noStrike">
              <a:solidFill>
                <a:srgbClr val="0C0C0C"/>
              </a:solidFill>
              <a:latin typeface="Lexend"/>
              <a:ea typeface="Lexend"/>
              <a:cs typeface="Lexend"/>
              <a:sym typeface="Lexend"/>
            </a:endParaRPr>
          </a:p>
        </p:txBody>
      </p:sp>
      <p:sp>
        <p:nvSpPr>
          <p:cNvPr id="90" name="Google Shape;90;p1"/>
          <p:cNvSpPr txBox="1"/>
          <p:nvPr/>
        </p:nvSpPr>
        <p:spPr>
          <a:xfrm>
            <a:off x="2090161" y="4775609"/>
            <a:ext cx="6497100" cy="507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292D33"/>
              </a:buClr>
              <a:buSzPts val="2800"/>
              <a:buFont typeface="Poppins Medium"/>
              <a:buNone/>
            </a:pPr>
            <a:r>
              <a:rPr b="0" i="0" lang="tr-TR" sz="2800" u="none" cap="none" strike="noStrike">
                <a:solidFill>
                  <a:srgbClr val="292D33"/>
                </a:solidFill>
                <a:latin typeface="Poppins Medium"/>
                <a:ea typeface="Poppins Medium"/>
                <a:cs typeface="Poppins Medium"/>
                <a:sym typeface="Poppins Medium"/>
              </a:rPr>
              <a:t>Engincan VESKE</a:t>
            </a:r>
            <a:endParaRPr b="0" i="0" sz="2800" u="none" cap="none" strike="noStrike">
              <a:solidFill>
                <a:srgbClr val="292D33"/>
              </a:solidFill>
              <a:latin typeface="Poppins Medium"/>
              <a:ea typeface="Poppins Medium"/>
              <a:cs typeface="Poppins Medium"/>
              <a:sym typeface="Poppins Medium"/>
            </a:endParaRPr>
          </a:p>
        </p:txBody>
      </p:sp>
      <p:sp>
        <p:nvSpPr>
          <p:cNvPr id="91" name="Google Shape;91;p1"/>
          <p:cNvSpPr txBox="1"/>
          <p:nvPr/>
        </p:nvSpPr>
        <p:spPr>
          <a:xfrm>
            <a:off x="2090161" y="5295536"/>
            <a:ext cx="6497100" cy="400200"/>
          </a:xfrm>
          <a:prstGeom prst="rect">
            <a:avLst/>
          </a:prstGeom>
          <a:noFill/>
          <a:ln>
            <a:noFill/>
          </a:ln>
        </p:spPr>
        <p:txBody>
          <a:bodyPr anchorCtr="0" anchor="t" bIns="91425" lIns="91425" spcFirstLastPara="1" rIns="91425" wrap="square" tIns="91425">
            <a:normAutofit fontScale="92500" lnSpcReduction="20000"/>
          </a:bodyPr>
          <a:lstStyle/>
          <a:p>
            <a:pPr indent="0" lvl="0" marL="0" marR="0" rtl="0" algn="l">
              <a:lnSpc>
                <a:spcPct val="100000"/>
              </a:lnSpc>
              <a:spcBef>
                <a:spcPts val="0"/>
              </a:spcBef>
              <a:spcAft>
                <a:spcPts val="0"/>
              </a:spcAft>
              <a:buClr>
                <a:srgbClr val="4E5258"/>
              </a:buClr>
              <a:buSzPct val="100000"/>
              <a:buFont typeface="Poppins"/>
              <a:buNone/>
            </a:pPr>
            <a:r>
              <a:rPr b="0" i="0" lang="tr-TR" sz="1800" u="none" cap="none" strike="noStrike">
                <a:solidFill>
                  <a:srgbClr val="4E5258"/>
                </a:solidFill>
                <a:latin typeface="Poppins"/>
                <a:ea typeface="Poppins"/>
                <a:cs typeface="Poppins"/>
                <a:sym typeface="Poppins"/>
              </a:rPr>
              <a:t>Software Engineer at Volosoft</a:t>
            </a:r>
            <a:endParaRPr b="0" i="0" sz="1800" u="none" cap="none" strike="noStrike">
              <a:solidFill>
                <a:srgbClr val="545C67"/>
              </a:solidFill>
              <a:latin typeface="Poppins"/>
              <a:ea typeface="Poppins"/>
              <a:cs typeface="Poppins"/>
              <a:sym typeface="Poppins"/>
            </a:endParaRPr>
          </a:p>
        </p:txBody>
      </p:sp>
      <p:pic>
        <p:nvPicPr>
          <p:cNvPr id="92" name="Google Shape;92;p1"/>
          <p:cNvPicPr preferRelativeResize="0"/>
          <p:nvPr/>
        </p:nvPicPr>
        <p:blipFill rotWithShape="1">
          <a:blip r:embed="rId5">
            <a:alphaModFix/>
          </a:blip>
          <a:srcRect b="0" l="0" r="0" t="0"/>
          <a:stretch/>
        </p:blipFill>
        <p:spPr>
          <a:xfrm>
            <a:off x="5957716" y="4588179"/>
            <a:ext cx="318353" cy="318353"/>
          </a:xfrm>
          <a:prstGeom prst="rect">
            <a:avLst/>
          </a:prstGeom>
          <a:noFill/>
          <a:ln>
            <a:noFill/>
          </a:ln>
        </p:spPr>
      </p:pic>
      <p:pic>
        <p:nvPicPr>
          <p:cNvPr id="93" name="Google Shape;93;p1"/>
          <p:cNvPicPr preferRelativeResize="0"/>
          <p:nvPr/>
        </p:nvPicPr>
        <p:blipFill rotWithShape="1">
          <a:blip r:embed="rId6">
            <a:alphaModFix/>
          </a:blip>
          <a:srcRect b="0" l="0" r="0" t="0"/>
          <a:stretch/>
        </p:blipFill>
        <p:spPr>
          <a:xfrm>
            <a:off x="5957716" y="5058194"/>
            <a:ext cx="318352" cy="318352"/>
          </a:xfrm>
          <a:prstGeom prst="rect">
            <a:avLst/>
          </a:prstGeom>
          <a:noFill/>
          <a:ln>
            <a:noFill/>
          </a:ln>
        </p:spPr>
      </p:pic>
      <p:sp>
        <p:nvSpPr>
          <p:cNvPr id="94" name="Google Shape;94;p1"/>
          <p:cNvSpPr txBox="1"/>
          <p:nvPr/>
        </p:nvSpPr>
        <p:spPr>
          <a:xfrm>
            <a:off x="6364713" y="4531173"/>
            <a:ext cx="5238000" cy="36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292D33"/>
              </a:buClr>
              <a:buSzPts val="1500"/>
              <a:buFont typeface="Poppins"/>
              <a:buNone/>
            </a:pPr>
            <a:r>
              <a:rPr b="0" i="0" lang="tr-TR" sz="1500" cap="none" strike="noStrike">
                <a:solidFill>
                  <a:srgbClr val="4E5258"/>
                </a:solidFill>
                <a:uFill>
                  <a:noFill/>
                </a:uFill>
                <a:latin typeface="Poppins"/>
                <a:ea typeface="Poppins"/>
                <a:cs typeface="Poppins"/>
                <a:sym typeface="Poppins"/>
                <a:hlinkClick r:id="rId7">
                  <a:extLst>
                    <a:ext uri="{A12FA001-AC4F-418D-AE19-62706E023703}">
                      <ahyp:hlinkClr val="tx"/>
                    </a:ext>
                  </a:extLst>
                </a:hlinkClick>
              </a:rPr>
              <a:t>@EngincanVeske</a:t>
            </a:r>
            <a:endParaRPr b="0" i="0" sz="1500" cap="none" strike="noStrike">
              <a:solidFill>
                <a:srgbClr val="4E5258"/>
              </a:solidFill>
              <a:latin typeface="Poppins"/>
              <a:ea typeface="Poppins"/>
              <a:cs typeface="Poppins"/>
              <a:sym typeface="Poppins"/>
            </a:endParaRPr>
          </a:p>
        </p:txBody>
      </p:sp>
      <p:sp>
        <p:nvSpPr>
          <p:cNvPr id="95" name="Google Shape;95;p1"/>
          <p:cNvSpPr txBox="1"/>
          <p:nvPr/>
        </p:nvSpPr>
        <p:spPr>
          <a:xfrm>
            <a:off x="6364713" y="5045155"/>
            <a:ext cx="5238000" cy="36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292D33"/>
              </a:buClr>
              <a:buSzPts val="1500"/>
              <a:buFont typeface="Poppins"/>
              <a:buNone/>
            </a:pPr>
            <a:r>
              <a:rPr b="0" i="0" lang="tr-TR" sz="1500" cap="none" strike="noStrike">
                <a:solidFill>
                  <a:srgbClr val="4E5258"/>
                </a:solidFill>
                <a:uFill>
                  <a:noFill/>
                </a:uFill>
                <a:latin typeface="Poppins"/>
                <a:ea typeface="Poppins"/>
                <a:cs typeface="Poppins"/>
                <a:sym typeface="Poppins"/>
                <a:hlinkClick r:id="rId8">
                  <a:extLst>
                    <a:ext uri="{A12FA001-AC4F-418D-AE19-62706E023703}">
                      <ahyp:hlinkClr val="tx"/>
                    </a:ext>
                  </a:extLst>
                </a:hlinkClick>
              </a:rPr>
              <a:t>EngincanV</a:t>
            </a:r>
            <a:endParaRPr b="0" i="0" sz="1500" cap="none" strike="noStrike">
              <a:solidFill>
                <a:srgbClr val="4E5258"/>
              </a:solidFill>
              <a:latin typeface="Poppins"/>
              <a:ea typeface="Poppins"/>
              <a:cs typeface="Poppins"/>
              <a:sym typeface="Poppins"/>
            </a:endParaRPr>
          </a:p>
        </p:txBody>
      </p:sp>
      <p:pic>
        <p:nvPicPr>
          <p:cNvPr id="96" name="Google Shape;96;p1"/>
          <p:cNvPicPr preferRelativeResize="0"/>
          <p:nvPr/>
        </p:nvPicPr>
        <p:blipFill rotWithShape="1">
          <a:blip r:embed="rId9">
            <a:alphaModFix/>
          </a:blip>
          <a:srcRect b="0" l="0" r="0" t="0"/>
          <a:stretch/>
        </p:blipFill>
        <p:spPr>
          <a:xfrm>
            <a:off x="794761" y="4715171"/>
            <a:ext cx="1040400" cy="1029253"/>
          </a:xfrm>
          <a:prstGeom prst="rect">
            <a:avLst/>
          </a:prstGeom>
          <a:noFill/>
          <a:ln>
            <a:noFill/>
          </a:ln>
        </p:spPr>
      </p:pic>
      <p:sp>
        <p:nvSpPr>
          <p:cNvPr id="97" name="Google Shape;97;p1"/>
          <p:cNvSpPr/>
          <p:nvPr/>
        </p:nvSpPr>
        <p:spPr>
          <a:xfrm>
            <a:off x="5957750" y="5569175"/>
            <a:ext cx="318300" cy="318300"/>
          </a:xfrm>
          <a:prstGeom prst="flowChartConnector">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 name="Google Shape;98;p1"/>
          <p:cNvSpPr txBox="1"/>
          <p:nvPr/>
        </p:nvSpPr>
        <p:spPr>
          <a:xfrm>
            <a:off x="5906000" y="5528225"/>
            <a:ext cx="42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a:t>✍️</a:t>
            </a:r>
            <a:endParaRPr/>
          </a:p>
        </p:txBody>
      </p:sp>
      <p:sp>
        <p:nvSpPr>
          <p:cNvPr id="99" name="Google Shape;99;p1"/>
          <p:cNvSpPr txBox="1"/>
          <p:nvPr/>
        </p:nvSpPr>
        <p:spPr>
          <a:xfrm>
            <a:off x="6364713" y="5543680"/>
            <a:ext cx="5238000" cy="36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292D33"/>
              </a:buClr>
              <a:buSzPts val="1500"/>
              <a:buFont typeface="Poppins"/>
              <a:buNone/>
            </a:pPr>
            <a:r>
              <a:rPr lang="tr-TR" sz="1500">
                <a:solidFill>
                  <a:srgbClr val="4E5258"/>
                </a:solidFill>
                <a:uFill>
                  <a:noFill/>
                </a:uFill>
                <a:latin typeface="Poppins"/>
                <a:ea typeface="Poppins"/>
                <a:cs typeface="Poppins"/>
                <a:sym typeface="Poppins"/>
                <a:hlinkClick r:id="rId10">
                  <a:extLst>
                    <a:ext uri="{A12FA001-AC4F-418D-AE19-62706E023703}">
                      <ahyp:hlinkClr val="tx"/>
                    </a:ext>
                  </a:extLst>
                </a:hlinkClick>
              </a:rPr>
              <a:t>engincanveske.substack.com</a:t>
            </a:r>
            <a:endParaRPr b="0" i="0" sz="1500" cap="none" strike="noStrike">
              <a:solidFill>
                <a:srgbClr val="4E5258"/>
              </a:solidFill>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1" name="Shape 161"/>
        <p:cNvGrpSpPr/>
        <p:nvPr/>
      </p:nvGrpSpPr>
      <p:grpSpPr>
        <a:xfrm>
          <a:off x="0" y="0"/>
          <a:ext cx="0" cy="0"/>
          <a:chOff x="0" y="0"/>
          <a:chExt cx="0" cy="0"/>
        </a:xfrm>
      </p:grpSpPr>
      <p:sp>
        <p:nvSpPr>
          <p:cNvPr id="162" name="Google Shape;162;g3494f8583c9_0_42"/>
          <p:cNvSpPr txBox="1"/>
          <p:nvPr/>
        </p:nvSpPr>
        <p:spPr>
          <a:xfrm>
            <a:off x="561975" y="619125"/>
            <a:ext cx="9548700" cy="615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lang="tr-TR" sz="3400">
                <a:solidFill>
                  <a:srgbClr val="292D33"/>
                </a:solidFill>
                <a:latin typeface="Lexend"/>
                <a:ea typeface="Lexend"/>
                <a:cs typeface="Lexend"/>
                <a:sym typeface="Lexend"/>
              </a:rPr>
              <a:t>Migration Guides (v9.x to v9.2)</a:t>
            </a:r>
            <a:endParaRPr b="1" i="0" sz="3400" u="none" cap="none" strike="noStrike">
              <a:solidFill>
                <a:srgbClr val="292D33"/>
              </a:solidFill>
              <a:latin typeface="Lexend"/>
              <a:ea typeface="Lexend"/>
              <a:cs typeface="Lexend"/>
              <a:sym typeface="Lexend"/>
            </a:endParaRPr>
          </a:p>
        </p:txBody>
      </p:sp>
      <p:sp>
        <p:nvSpPr>
          <p:cNvPr id="163" name="Google Shape;163;g3494f8583c9_0_42"/>
          <p:cNvSpPr txBox="1"/>
          <p:nvPr/>
        </p:nvSpPr>
        <p:spPr>
          <a:xfrm>
            <a:off x="561975" y="1688100"/>
            <a:ext cx="8208600" cy="4386900"/>
          </a:xfrm>
          <a:prstGeom prst="rect">
            <a:avLst/>
          </a:prstGeom>
          <a:noFill/>
          <a:ln>
            <a:noFill/>
          </a:ln>
        </p:spPr>
        <p:txBody>
          <a:bodyPr anchorCtr="0" anchor="t" bIns="45700" lIns="91425" spcFirstLastPara="1" rIns="91425" wrap="square" tIns="45700">
            <a:spAutoFit/>
          </a:bodyPr>
          <a:lstStyle/>
          <a:p>
            <a:pPr indent="-374650" lvl="0" marL="457200" marR="0" rtl="0" algn="l">
              <a:lnSpc>
                <a:spcPct val="150000"/>
              </a:lnSpc>
              <a:spcBef>
                <a:spcPts val="0"/>
              </a:spcBef>
              <a:spcAft>
                <a:spcPts val="0"/>
              </a:spcAft>
              <a:buClr>
                <a:srgbClr val="5B636F"/>
              </a:buClr>
              <a:buSzPts val="2300"/>
              <a:buFont typeface="Poppins"/>
              <a:buChar char="●"/>
            </a:pPr>
            <a:r>
              <a:rPr b="1" lang="tr-TR" sz="2300">
                <a:solidFill>
                  <a:srgbClr val="5B636F"/>
                </a:solidFill>
                <a:latin typeface="Poppins"/>
                <a:ea typeface="Poppins"/>
                <a:cs typeface="Poppins"/>
                <a:sym typeface="Poppins"/>
              </a:rPr>
              <a:t>Open-Source (Framework)</a:t>
            </a:r>
            <a:endParaRPr b="1" sz="2300">
              <a:solidFill>
                <a:srgbClr val="5B636F"/>
              </a:solidFill>
              <a:latin typeface="Poppins"/>
              <a:ea typeface="Poppins"/>
              <a:cs typeface="Poppins"/>
              <a:sym typeface="Poppins"/>
            </a:endParaRPr>
          </a:p>
          <a:p>
            <a:pPr indent="-361950" lvl="1" marL="914400" marR="0" rtl="0" algn="l">
              <a:lnSpc>
                <a:spcPct val="150000"/>
              </a:lnSpc>
              <a:spcBef>
                <a:spcPts val="0"/>
              </a:spcBef>
              <a:spcAft>
                <a:spcPts val="0"/>
              </a:spcAft>
              <a:buClr>
                <a:srgbClr val="5B636F"/>
              </a:buClr>
              <a:buSzPts val="2100"/>
              <a:buFont typeface="Poppins"/>
              <a:buChar char="○"/>
            </a:pPr>
            <a:r>
              <a:rPr lang="tr-TR" sz="2100">
                <a:solidFill>
                  <a:srgbClr val="5B636F"/>
                </a:solidFill>
                <a:latin typeface="Poppins"/>
                <a:ea typeface="Poppins"/>
                <a:cs typeface="Poppins"/>
                <a:sym typeface="Poppins"/>
              </a:rPr>
              <a:t>Added </a:t>
            </a:r>
            <a:r>
              <a:rPr lang="tr-TR" sz="2100">
                <a:solidFill>
                  <a:srgbClr val="E83090"/>
                </a:solidFill>
                <a:latin typeface="Poppins"/>
                <a:ea typeface="Poppins"/>
                <a:cs typeface="Poppins"/>
                <a:sym typeface="Poppins"/>
              </a:rPr>
              <a:t>ApplicationName</a:t>
            </a:r>
            <a:r>
              <a:rPr lang="tr-TR" sz="2100">
                <a:solidFill>
                  <a:srgbClr val="5B636F"/>
                </a:solidFill>
                <a:latin typeface="Poppins"/>
                <a:ea typeface="Poppins"/>
                <a:cs typeface="Poppins"/>
                <a:sym typeface="Poppins"/>
              </a:rPr>
              <a:t> Property (</a:t>
            </a:r>
            <a:r>
              <a:rPr b="1" lang="tr-TR" sz="2100">
                <a:solidFill>
                  <a:srgbClr val="5B636F"/>
                </a:solidFill>
                <a:latin typeface="Poppins"/>
                <a:ea typeface="Poppins"/>
                <a:cs typeface="Poppins"/>
                <a:sym typeface="Poppins"/>
              </a:rPr>
              <a:t>need to create a new migration &amp; apply it to the database</a:t>
            </a:r>
            <a:r>
              <a:rPr lang="tr-TR" sz="2100">
                <a:solidFill>
                  <a:srgbClr val="5B636F"/>
                </a:solidFill>
                <a:latin typeface="Poppins"/>
                <a:ea typeface="Poppins"/>
                <a:cs typeface="Poppins"/>
                <a:sym typeface="Poppins"/>
              </a:rPr>
              <a:t>)</a:t>
            </a:r>
            <a:endParaRPr sz="2100">
              <a:solidFill>
                <a:srgbClr val="5B636F"/>
              </a:solidFill>
              <a:latin typeface="Poppins"/>
              <a:ea typeface="Poppins"/>
              <a:cs typeface="Poppins"/>
              <a:sym typeface="Poppins"/>
            </a:endParaRPr>
          </a:p>
          <a:p>
            <a:pPr indent="-361950" lvl="1" marL="914400" marR="0" rtl="0" algn="l">
              <a:lnSpc>
                <a:spcPct val="150000"/>
              </a:lnSpc>
              <a:spcBef>
                <a:spcPts val="0"/>
              </a:spcBef>
              <a:spcAft>
                <a:spcPts val="0"/>
              </a:spcAft>
              <a:buClr>
                <a:srgbClr val="5B636F"/>
              </a:buClr>
              <a:buSzPts val="2100"/>
              <a:buFont typeface="Poppins"/>
              <a:buChar char="○"/>
            </a:pPr>
            <a:r>
              <a:rPr lang="tr-TR" sz="2100">
                <a:solidFill>
                  <a:srgbClr val="5B636F"/>
                </a:solidFill>
                <a:latin typeface="Poppins"/>
                <a:ea typeface="Poppins"/>
                <a:cs typeface="Poppins"/>
                <a:sym typeface="Poppins"/>
              </a:rPr>
              <a:t>Upgraded </a:t>
            </a:r>
            <a:r>
              <a:rPr lang="tr-TR" sz="2100">
                <a:solidFill>
                  <a:srgbClr val="E83090"/>
                </a:solidFill>
                <a:latin typeface="Poppins"/>
                <a:ea typeface="Poppins"/>
                <a:cs typeface="Poppins"/>
                <a:sym typeface="Poppins"/>
              </a:rPr>
              <a:t>MongoDB.Driver</a:t>
            </a:r>
            <a:r>
              <a:rPr lang="tr-TR" sz="2100">
                <a:solidFill>
                  <a:srgbClr val="5B636F"/>
                </a:solidFill>
                <a:latin typeface="Poppins"/>
                <a:ea typeface="Poppins"/>
                <a:cs typeface="Poppins"/>
                <a:sym typeface="Poppins"/>
              </a:rPr>
              <a:t> to v3.1.0</a:t>
            </a:r>
            <a:endParaRPr sz="2100">
              <a:solidFill>
                <a:srgbClr val="5B636F"/>
              </a:solidFill>
              <a:latin typeface="Poppins"/>
              <a:ea typeface="Poppins"/>
              <a:cs typeface="Poppins"/>
              <a:sym typeface="Poppins"/>
            </a:endParaRPr>
          </a:p>
          <a:p>
            <a:pPr indent="0" lvl="0" marL="457200" marR="0" rtl="0" algn="l">
              <a:lnSpc>
                <a:spcPct val="150000"/>
              </a:lnSpc>
              <a:spcBef>
                <a:spcPts val="0"/>
              </a:spcBef>
              <a:spcAft>
                <a:spcPts val="0"/>
              </a:spcAft>
              <a:buNone/>
            </a:pPr>
            <a:r>
              <a:t/>
            </a:r>
            <a:endParaRPr sz="2100">
              <a:solidFill>
                <a:srgbClr val="5B636F"/>
              </a:solidFill>
              <a:latin typeface="Poppins"/>
              <a:ea typeface="Poppins"/>
              <a:cs typeface="Poppins"/>
              <a:sym typeface="Poppins"/>
            </a:endParaRPr>
          </a:p>
          <a:p>
            <a:pPr indent="-374650" lvl="0" marL="457200" marR="0" rtl="0" algn="l">
              <a:lnSpc>
                <a:spcPct val="150000"/>
              </a:lnSpc>
              <a:spcBef>
                <a:spcPts val="0"/>
              </a:spcBef>
              <a:spcAft>
                <a:spcPts val="0"/>
              </a:spcAft>
              <a:buClr>
                <a:srgbClr val="5B636F"/>
              </a:buClr>
              <a:buSzPts val="2300"/>
              <a:buFont typeface="Poppins"/>
              <a:buChar char="●"/>
            </a:pPr>
            <a:r>
              <a:rPr b="1" lang="tr-TR" sz="2300">
                <a:solidFill>
                  <a:srgbClr val="5B636F"/>
                </a:solidFill>
                <a:latin typeface="Poppins"/>
                <a:ea typeface="Poppins"/>
                <a:cs typeface="Poppins"/>
                <a:sym typeface="Poppins"/>
              </a:rPr>
              <a:t>PRO Modules &amp; Features</a:t>
            </a:r>
            <a:endParaRPr b="1" sz="2300">
              <a:solidFill>
                <a:srgbClr val="5B636F"/>
              </a:solidFill>
              <a:latin typeface="Poppins"/>
              <a:ea typeface="Poppins"/>
              <a:cs typeface="Poppins"/>
              <a:sym typeface="Poppins"/>
            </a:endParaRPr>
          </a:p>
          <a:p>
            <a:pPr indent="-361950" lvl="1" marL="914400" marR="0" rtl="0" algn="l">
              <a:lnSpc>
                <a:spcPct val="150000"/>
              </a:lnSpc>
              <a:spcBef>
                <a:spcPts val="0"/>
              </a:spcBef>
              <a:spcAft>
                <a:spcPts val="0"/>
              </a:spcAft>
              <a:buClr>
                <a:srgbClr val="5B636F"/>
              </a:buClr>
              <a:buSzPts val="2100"/>
              <a:buFont typeface="Poppins"/>
              <a:buChar char="○"/>
            </a:pPr>
            <a:r>
              <a:rPr lang="tr-TR" sz="2100">
                <a:solidFill>
                  <a:srgbClr val="5B636F"/>
                </a:solidFill>
                <a:latin typeface="Poppins"/>
                <a:ea typeface="Poppins"/>
                <a:cs typeface="Poppins"/>
                <a:sym typeface="Poppins"/>
              </a:rPr>
              <a:t>Identity Pro Module: Require Email Verification to Register (</a:t>
            </a:r>
            <a:r>
              <a:rPr lang="tr-TR" sz="2100">
                <a:solidFill>
                  <a:srgbClr val="E83090"/>
                </a:solidFill>
                <a:latin typeface="Poppins"/>
                <a:ea typeface="Poppins"/>
                <a:cs typeface="Poppins"/>
                <a:sym typeface="Poppins"/>
              </a:rPr>
              <a:t>AccountAppService</a:t>
            </a:r>
            <a:r>
              <a:rPr lang="tr-TR" sz="2100">
                <a:solidFill>
                  <a:srgbClr val="5B636F"/>
                </a:solidFill>
                <a:latin typeface="Poppins"/>
                <a:ea typeface="Poppins"/>
                <a:cs typeface="Poppins"/>
                <a:sym typeface="Poppins"/>
              </a:rPr>
              <a:t> has been changed)</a:t>
            </a:r>
            <a:endParaRPr sz="2100">
              <a:solidFill>
                <a:srgbClr val="5B636F"/>
              </a:solidFill>
              <a:latin typeface="Poppins"/>
              <a:ea typeface="Poppins"/>
              <a:cs typeface="Poppins"/>
              <a:sym typeface="Poppins"/>
            </a:endParaRPr>
          </a:p>
          <a:p>
            <a:pPr indent="0" lvl="0" marL="0" marR="0" rtl="0" algn="l">
              <a:lnSpc>
                <a:spcPct val="150000"/>
              </a:lnSpc>
              <a:spcBef>
                <a:spcPts val="0"/>
              </a:spcBef>
              <a:spcAft>
                <a:spcPts val="0"/>
              </a:spcAft>
              <a:buNone/>
            </a:pPr>
            <a:r>
              <a:t/>
            </a:r>
            <a:endParaRPr sz="2100">
              <a:solidFill>
                <a:srgbClr val="5B636F"/>
              </a:solidFill>
              <a:latin typeface="Poppins"/>
              <a:ea typeface="Poppins"/>
              <a:cs typeface="Poppins"/>
              <a:sym typeface="Poppins"/>
            </a:endParaRPr>
          </a:p>
        </p:txBody>
      </p:sp>
      <p:pic>
        <p:nvPicPr>
          <p:cNvPr id="164" name="Google Shape;164;g3494f8583c9_0_42"/>
          <p:cNvPicPr preferRelativeResize="0"/>
          <p:nvPr/>
        </p:nvPicPr>
        <p:blipFill rotWithShape="1">
          <a:blip r:embed="rId4">
            <a:alphaModFix/>
          </a:blip>
          <a:srcRect b="0" l="0" r="0" t="0"/>
          <a:stretch/>
        </p:blipFill>
        <p:spPr>
          <a:xfrm>
            <a:off x="8770695" y="3468458"/>
            <a:ext cx="2957703" cy="2957703"/>
          </a:xfrm>
          <a:prstGeom prst="rect">
            <a:avLst/>
          </a:prstGeom>
          <a:noFill/>
          <a:ln>
            <a:noFill/>
          </a:ln>
        </p:spPr>
      </p:pic>
      <p:pic>
        <p:nvPicPr>
          <p:cNvPr id="165" name="Google Shape;165;g3494f8583c9_0_42" title="Untitled design (1).png"/>
          <p:cNvPicPr preferRelativeResize="0"/>
          <p:nvPr/>
        </p:nvPicPr>
        <p:blipFill>
          <a:blip r:embed="rId5">
            <a:alphaModFix/>
          </a:blip>
          <a:stretch>
            <a:fillRect/>
          </a:stretch>
        </p:blipFill>
        <p:spPr>
          <a:xfrm>
            <a:off x="9034562" y="3732312"/>
            <a:ext cx="2430000" cy="2430000"/>
          </a:xfrm>
          <a:prstGeom prst="rect">
            <a:avLst/>
          </a:prstGeom>
          <a:noFill/>
          <a:ln>
            <a:noFill/>
          </a:ln>
        </p:spPr>
      </p:pic>
      <p:sp>
        <p:nvSpPr>
          <p:cNvPr id="166" name="Google Shape;166;g3494f8583c9_0_42"/>
          <p:cNvSpPr txBox="1"/>
          <p:nvPr/>
        </p:nvSpPr>
        <p:spPr>
          <a:xfrm>
            <a:off x="8770550" y="2994175"/>
            <a:ext cx="2957700" cy="354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tr-TR" sz="1700">
                <a:solidFill>
                  <a:srgbClr val="5B636F"/>
                </a:solidFill>
                <a:latin typeface="Poppins"/>
                <a:ea typeface="Poppins"/>
                <a:cs typeface="Poppins"/>
                <a:sym typeface="Poppins"/>
              </a:rPr>
              <a:t>Read the migration guide</a:t>
            </a:r>
            <a:endParaRPr sz="2000">
              <a:solidFill>
                <a:srgbClr val="5B636F"/>
              </a:solidFill>
              <a:latin typeface="Poppins"/>
              <a:ea typeface="Poppins"/>
              <a:cs typeface="Poppins"/>
              <a:sym typeface="Poppi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 name="Shape 170"/>
        <p:cNvGrpSpPr/>
        <p:nvPr/>
      </p:nvGrpSpPr>
      <p:grpSpPr>
        <a:xfrm>
          <a:off x="0" y="0"/>
          <a:ext cx="0" cy="0"/>
          <a:chOff x="0" y="0"/>
          <a:chExt cx="0" cy="0"/>
        </a:xfrm>
      </p:grpSpPr>
      <p:sp>
        <p:nvSpPr>
          <p:cNvPr id="171" name="Google Shape;171;g34973623901_0_12"/>
          <p:cNvSpPr txBox="1"/>
          <p:nvPr/>
        </p:nvSpPr>
        <p:spPr>
          <a:xfrm>
            <a:off x="714375" y="619125"/>
            <a:ext cx="9548700" cy="615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lang="tr-TR" sz="3400">
                <a:solidFill>
                  <a:srgbClr val="292D33"/>
                </a:solidFill>
                <a:latin typeface="Lexend"/>
                <a:ea typeface="Lexend"/>
                <a:cs typeface="Lexend"/>
                <a:sym typeface="Lexend"/>
              </a:rPr>
              <a:t>Community News</a:t>
            </a:r>
            <a:endParaRPr b="1" i="0" sz="3400" u="none" cap="none" strike="noStrike">
              <a:solidFill>
                <a:srgbClr val="292D33"/>
              </a:solidFill>
              <a:latin typeface="Lexend"/>
              <a:ea typeface="Lexend"/>
              <a:cs typeface="Lexend"/>
              <a:sym typeface="Lexend"/>
            </a:endParaRPr>
          </a:p>
        </p:txBody>
      </p:sp>
      <p:sp>
        <p:nvSpPr>
          <p:cNvPr id="172" name="Google Shape;172;g34973623901_0_12"/>
          <p:cNvSpPr txBox="1"/>
          <p:nvPr/>
        </p:nvSpPr>
        <p:spPr>
          <a:xfrm>
            <a:off x="714375" y="1535700"/>
            <a:ext cx="10771200" cy="1015800"/>
          </a:xfrm>
          <a:prstGeom prst="rect">
            <a:avLst/>
          </a:prstGeom>
          <a:noFill/>
          <a:ln>
            <a:noFill/>
          </a:ln>
        </p:spPr>
        <p:txBody>
          <a:bodyPr anchorCtr="0" anchor="t" bIns="45700" lIns="91425" spcFirstLastPara="1" rIns="91425" wrap="square" tIns="45700">
            <a:spAutoFit/>
          </a:bodyPr>
          <a:lstStyle/>
          <a:p>
            <a:pPr indent="-381000" lvl="0" marL="457200" marR="0" rtl="0" algn="l">
              <a:lnSpc>
                <a:spcPct val="150000"/>
              </a:lnSpc>
              <a:spcBef>
                <a:spcPts val="0"/>
              </a:spcBef>
              <a:spcAft>
                <a:spcPts val="0"/>
              </a:spcAft>
              <a:buClr>
                <a:srgbClr val="5B636F"/>
              </a:buClr>
              <a:buSzPts val="2400"/>
              <a:buFont typeface="Poppins"/>
              <a:buChar char="●"/>
            </a:pPr>
            <a:r>
              <a:rPr b="1" lang="tr-TR" sz="2400">
                <a:solidFill>
                  <a:srgbClr val="5B636F"/>
                </a:solidFill>
                <a:latin typeface="Poppins"/>
                <a:ea typeface="Poppins"/>
                <a:cs typeface="Poppins"/>
                <a:sym typeface="Poppins"/>
              </a:rPr>
              <a:t>Community Posts</a:t>
            </a:r>
            <a:r>
              <a:rPr lang="tr-TR" sz="2400">
                <a:solidFill>
                  <a:srgbClr val="5B636F"/>
                </a:solidFill>
                <a:latin typeface="Poppins"/>
                <a:ea typeface="Poppins"/>
                <a:cs typeface="Poppins"/>
                <a:sym typeface="Poppins"/>
              </a:rPr>
              <a:t> (10+ articles &amp; videos)</a:t>
            </a:r>
            <a:endParaRPr sz="2400">
              <a:solidFill>
                <a:srgbClr val="5B636F"/>
              </a:solidFill>
              <a:latin typeface="Poppins"/>
              <a:ea typeface="Poppins"/>
              <a:cs typeface="Poppins"/>
              <a:sym typeface="Poppins"/>
            </a:endParaRPr>
          </a:p>
          <a:p>
            <a:pPr indent="-381000" lvl="0" marL="457200" marR="0" rtl="0" algn="l">
              <a:lnSpc>
                <a:spcPct val="150000"/>
              </a:lnSpc>
              <a:spcBef>
                <a:spcPts val="0"/>
              </a:spcBef>
              <a:spcAft>
                <a:spcPts val="0"/>
              </a:spcAft>
              <a:buClr>
                <a:srgbClr val="5B636F"/>
              </a:buClr>
              <a:buSzPts val="2400"/>
              <a:buFont typeface="Poppins"/>
              <a:buChar char="●"/>
            </a:pPr>
            <a:r>
              <a:rPr b="1" lang="tr-TR" sz="2400">
                <a:solidFill>
                  <a:srgbClr val="5B636F"/>
                </a:solidFill>
                <a:latin typeface="Poppins"/>
                <a:ea typeface="Poppins"/>
                <a:cs typeface="Poppins"/>
                <a:sym typeface="Poppins"/>
              </a:rPr>
              <a:t>Blog Post:</a:t>
            </a:r>
            <a:r>
              <a:rPr lang="tr-TR" sz="2400">
                <a:solidFill>
                  <a:srgbClr val="5B636F"/>
                </a:solidFill>
                <a:latin typeface="Poppins"/>
                <a:ea typeface="Poppins"/>
                <a:cs typeface="Poppins"/>
                <a:sym typeface="Poppins"/>
              </a:rPr>
              <a:t> “We Had A Blast At BASTA! Frankfurt 2025”</a:t>
            </a:r>
            <a:endParaRPr sz="2400">
              <a:solidFill>
                <a:srgbClr val="5B636F"/>
              </a:solidFill>
              <a:latin typeface="Poppins"/>
              <a:ea typeface="Poppins"/>
              <a:cs typeface="Poppins"/>
              <a:sym typeface="Poppi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xEl>
                                              <p:pRg end="1" st="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6" name="Shape 176"/>
        <p:cNvGrpSpPr/>
        <p:nvPr/>
      </p:nvGrpSpPr>
      <p:grpSpPr>
        <a:xfrm>
          <a:off x="0" y="0"/>
          <a:ext cx="0" cy="0"/>
          <a:chOff x="0" y="0"/>
          <a:chExt cx="0" cy="0"/>
        </a:xfrm>
      </p:grpSpPr>
      <p:pic>
        <p:nvPicPr>
          <p:cNvPr id="177" name="Google Shape;177;g34973623901_0_20" title="Group 97.png"/>
          <p:cNvPicPr preferRelativeResize="0"/>
          <p:nvPr/>
        </p:nvPicPr>
        <p:blipFill>
          <a:blip r:embed="rId4">
            <a:alphaModFix amt="31000"/>
          </a:blip>
          <a:stretch>
            <a:fillRect/>
          </a:stretch>
        </p:blipFill>
        <p:spPr>
          <a:xfrm>
            <a:off x="383075" y="280250"/>
            <a:ext cx="9278623" cy="6297499"/>
          </a:xfrm>
          <a:prstGeom prst="rect">
            <a:avLst/>
          </a:prstGeom>
          <a:noFill/>
          <a:ln>
            <a:noFill/>
          </a:ln>
        </p:spPr>
      </p:pic>
      <p:sp>
        <p:nvSpPr>
          <p:cNvPr id="178" name="Google Shape;178;g34973623901_0_20"/>
          <p:cNvSpPr txBox="1"/>
          <p:nvPr/>
        </p:nvSpPr>
        <p:spPr>
          <a:xfrm>
            <a:off x="3522375" y="3078888"/>
            <a:ext cx="3000000" cy="11928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tr-TR" sz="1800">
                <a:solidFill>
                  <a:srgbClr val="5B636F"/>
                </a:solidFill>
                <a:latin typeface="Poppins"/>
                <a:ea typeface="Poppins"/>
                <a:cs typeface="Poppins"/>
                <a:sym typeface="Poppins"/>
              </a:rPr>
              <a:t>(10+ articles &amp; videos)</a:t>
            </a:r>
            <a:br>
              <a:rPr b="1" lang="tr-TR" sz="1800">
                <a:solidFill>
                  <a:srgbClr val="5B636F"/>
                </a:solidFill>
                <a:latin typeface="Poppins"/>
                <a:ea typeface="Poppins"/>
                <a:cs typeface="Poppins"/>
                <a:sym typeface="Poppins"/>
              </a:rPr>
            </a:br>
            <a:r>
              <a:rPr b="1" lang="tr-TR" sz="1500" u="sng">
                <a:solidFill>
                  <a:schemeClr val="hlink"/>
                </a:solidFill>
                <a:latin typeface="Poppins"/>
                <a:ea typeface="Poppins"/>
                <a:cs typeface="Poppins"/>
                <a:sym typeface="Poppins"/>
                <a:hlinkClick r:id="rId5"/>
              </a:rPr>
              <a:t>https://abp.io/community/</a:t>
            </a:r>
            <a:endParaRPr b="1" sz="1500">
              <a:solidFill>
                <a:srgbClr val="5B636F"/>
              </a:solidFill>
              <a:latin typeface="Poppins"/>
              <a:ea typeface="Poppins"/>
              <a:cs typeface="Poppins"/>
              <a:sym typeface="Poppins"/>
            </a:endParaRPr>
          </a:p>
          <a:p>
            <a:pPr indent="0" lvl="0" marL="0" rtl="0" algn="ctr">
              <a:lnSpc>
                <a:spcPct val="150000"/>
              </a:lnSpc>
              <a:spcBef>
                <a:spcPts val="0"/>
              </a:spcBef>
              <a:spcAft>
                <a:spcPts val="0"/>
              </a:spcAft>
              <a:buNone/>
            </a:pPr>
            <a:r>
              <a:t/>
            </a:r>
            <a:endParaRPr sz="1600">
              <a:solidFill>
                <a:srgbClr val="5B636F"/>
              </a:solidFill>
              <a:latin typeface="Poppins"/>
              <a:ea typeface="Poppins"/>
              <a:cs typeface="Poppins"/>
              <a:sym typeface="Poppins"/>
            </a:endParaRPr>
          </a:p>
        </p:txBody>
      </p:sp>
      <p:sp>
        <p:nvSpPr>
          <p:cNvPr id="179" name="Google Shape;179;g34973623901_0_20"/>
          <p:cNvSpPr txBox="1"/>
          <p:nvPr/>
        </p:nvSpPr>
        <p:spPr>
          <a:xfrm>
            <a:off x="3006225" y="2586288"/>
            <a:ext cx="4032300" cy="492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1" lang="tr-TR" sz="2600">
                <a:solidFill>
                  <a:srgbClr val="292D33"/>
                </a:solidFill>
                <a:latin typeface="Lexend"/>
                <a:ea typeface="Lexend"/>
                <a:cs typeface="Lexend"/>
                <a:sym typeface="Lexend"/>
              </a:rPr>
              <a:t>Community Posts</a:t>
            </a:r>
            <a:endParaRPr b="1" i="0" sz="2600" u="none" cap="none" strike="noStrike">
              <a:solidFill>
                <a:srgbClr val="292D33"/>
              </a:solidFill>
              <a:latin typeface="Lexend"/>
              <a:ea typeface="Lexend"/>
              <a:cs typeface="Lexend"/>
              <a:sym typeface="Lexen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3" name="Shape 183"/>
        <p:cNvGrpSpPr/>
        <p:nvPr/>
      </p:nvGrpSpPr>
      <p:grpSpPr>
        <a:xfrm>
          <a:off x="0" y="0"/>
          <a:ext cx="0" cy="0"/>
          <a:chOff x="0" y="0"/>
          <a:chExt cx="0" cy="0"/>
        </a:xfrm>
      </p:grpSpPr>
      <p:sp>
        <p:nvSpPr>
          <p:cNvPr id="184" name="Google Shape;184;g34973623901_0_43"/>
          <p:cNvSpPr txBox="1"/>
          <p:nvPr/>
        </p:nvSpPr>
        <p:spPr>
          <a:xfrm>
            <a:off x="186375" y="619125"/>
            <a:ext cx="11820300" cy="615600"/>
          </a:xfrm>
          <a:prstGeom prst="rect">
            <a:avLst/>
          </a:prstGeom>
          <a:noFill/>
          <a:ln>
            <a:noFill/>
          </a:ln>
        </p:spPr>
        <p:txBody>
          <a:bodyPr anchorCtr="0" anchor="t" bIns="45700" lIns="91425" spcFirstLastPara="1" rIns="91425" wrap="square" tIns="45700">
            <a:spAutoFit/>
          </a:bodyPr>
          <a:lstStyle/>
          <a:p>
            <a:pPr indent="457200" lvl="0" marL="0" marR="0" rtl="0" algn="l">
              <a:lnSpc>
                <a:spcPct val="100000"/>
              </a:lnSpc>
              <a:spcBef>
                <a:spcPts val="0"/>
              </a:spcBef>
              <a:spcAft>
                <a:spcPts val="0"/>
              </a:spcAft>
              <a:buClr>
                <a:srgbClr val="000000"/>
              </a:buClr>
              <a:buSzPts val="3200"/>
              <a:buFont typeface="Arial"/>
              <a:buNone/>
            </a:pPr>
            <a:r>
              <a:rPr b="1" lang="tr-TR" sz="3400">
                <a:solidFill>
                  <a:srgbClr val="292D33"/>
                </a:solidFill>
                <a:latin typeface="Lexend"/>
                <a:ea typeface="Lexend"/>
                <a:cs typeface="Lexend"/>
                <a:sym typeface="Lexend"/>
              </a:rPr>
              <a:t>We Had A Blast At BASTA! Frankfurt 2025</a:t>
            </a:r>
            <a:endParaRPr b="1" i="0" sz="3400" u="none" cap="none" strike="noStrike">
              <a:solidFill>
                <a:srgbClr val="292D33"/>
              </a:solidFill>
              <a:latin typeface="Lexend"/>
              <a:ea typeface="Lexend"/>
              <a:cs typeface="Lexend"/>
              <a:sym typeface="Lexend"/>
            </a:endParaRPr>
          </a:p>
        </p:txBody>
      </p:sp>
      <p:pic>
        <p:nvPicPr>
          <p:cNvPr id="185" name="Google Shape;185;g34973623901_0_43"/>
          <p:cNvPicPr preferRelativeResize="0"/>
          <p:nvPr/>
        </p:nvPicPr>
        <p:blipFill rotWithShape="1">
          <a:blip r:embed="rId4">
            <a:alphaModFix/>
          </a:blip>
          <a:srcRect b="0" l="0" r="0" t="0"/>
          <a:stretch/>
        </p:blipFill>
        <p:spPr>
          <a:xfrm>
            <a:off x="9412495" y="4001371"/>
            <a:ext cx="2437200" cy="2437200"/>
          </a:xfrm>
          <a:prstGeom prst="rect">
            <a:avLst/>
          </a:prstGeom>
          <a:noFill/>
          <a:ln>
            <a:noFill/>
          </a:ln>
        </p:spPr>
      </p:pic>
      <p:sp>
        <p:nvSpPr>
          <p:cNvPr id="186" name="Google Shape;186;g34973623901_0_43"/>
          <p:cNvSpPr txBox="1"/>
          <p:nvPr/>
        </p:nvSpPr>
        <p:spPr>
          <a:xfrm>
            <a:off x="9461700" y="3611400"/>
            <a:ext cx="2338800" cy="354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tr-TR" sz="1700">
                <a:solidFill>
                  <a:srgbClr val="5B636F"/>
                </a:solidFill>
                <a:latin typeface="Poppins"/>
                <a:ea typeface="Poppins"/>
                <a:cs typeface="Poppins"/>
                <a:sym typeface="Poppins"/>
              </a:rPr>
              <a:t>Read the blog post</a:t>
            </a:r>
            <a:endParaRPr sz="2000">
              <a:solidFill>
                <a:srgbClr val="5B636F"/>
              </a:solidFill>
              <a:latin typeface="Poppins"/>
              <a:ea typeface="Poppins"/>
              <a:cs typeface="Poppins"/>
              <a:sym typeface="Poppins"/>
            </a:endParaRPr>
          </a:p>
        </p:txBody>
      </p:sp>
      <p:pic>
        <p:nvPicPr>
          <p:cNvPr id="187" name="Google Shape;187;g34973623901_0_43" title="Untitled design (4).png"/>
          <p:cNvPicPr preferRelativeResize="0"/>
          <p:nvPr/>
        </p:nvPicPr>
        <p:blipFill>
          <a:blip r:embed="rId5">
            <a:alphaModFix/>
          </a:blip>
          <a:stretch>
            <a:fillRect/>
          </a:stretch>
        </p:blipFill>
        <p:spPr>
          <a:xfrm>
            <a:off x="9630290" y="4219175"/>
            <a:ext cx="2001600" cy="2001600"/>
          </a:xfrm>
          <a:prstGeom prst="rect">
            <a:avLst/>
          </a:prstGeom>
          <a:noFill/>
          <a:ln>
            <a:noFill/>
          </a:ln>
        </p:spPr>
      </p:pic>
      <p:pic>
        <p:nvPicPr>
          <p:cNvPr id="188" name="Google Shape;188;g34973623901_0_43"/>
          <p:cNvPicPr preferRelativeResize="0"/>
          <p:nvPr/>
        </p:nvPicPr>
        <p:blipFill>
          <a:blip r:embed="rId6">
            <a:alphaModFix/>
          </a:blip>
          <a:stretch>
            <a:fillRect/>
          </a:stretch>
        </p:blipFill>
        <p:spPr>
          <a:xfrm>
            <a:off x="777250" y="1539525"/>
            <a:ext cx="6422961" cy="48612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2" name="Shape 192"/>
        <p:cNvGrpSpPr/>
        <p:nvPr/>
      </p:nvGrpSpPr>
      <p:grpSpPr>
        <a:xfrm>
          <a:off x="0" y="0"/>
          <a:ext cx="0" cy="0"/>
          <a:chOff x="0" y="0"/>
          <a:chExt cx="0" cy="0"/>
        </a:xfrm>
      </p:grpSpPr>
      <p:sp>
        <p:nvSpPr>
          <p:cNvPr id="193" name="Google Shape;193;p3"/>
          <p:cNvSpPr txBox="1"/>
          <p:nvPr/>
        </p:nvSpPr>
        <p:spPr>
          <a:xfrm>
            <a:off x="0" y="0"/>
            <a:ext cx="12192000" cy="6858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292D32"/>
              </a:buClr>
              <a:buSzPts val="4500"/>
              <a:buFont typeface="Lexend"/>
              <a:buNone/>
            </a:pPr>
            <a:r>
              <a:rPr b="1" lang="tr-TR" sz="4500">
                <a:solidFill>
                  <a:srgbClr val="292D32"/>
                </a:solidFill>
                <a:latin typeface="Lexend"/>
                <a:ea typeface="Lexend"/>
                <a:cs typeface="Lexend"/>
                <a:sym typeface="Lexend"/>
              </a:rPr>
              <a:t>Thanks for listening!</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3" name="Shape 103"/>
        <p:cNvGrpSpPr/>
        <p:nvPr/>
      </p:nvGrpSpPr>
      <p:grpSpPr>
        <a:xfrm>
          <a:off x="0" y="0"/>
          <a:ext cx="0" cy="0"/>
          <a:chOff x="0" y="0"/>
          <a:chExt cx="0" cy="0"/>
        </a:xfrm>
      </p:grpSpPr>
      <p:sp>
        <p:nvSpPr>
          <p:cNvPr id="104" name="Google Shape;104;p2"/>
          <p:cNvSpPr txBox="1"/>
          <p:nvPr/>
        </p:nvSpPr>
        <p:spPr>
          <a:xfrm>
            <a:off x="714375" y="619125"/>
            <a:ext cx="9548700" cy="615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tr-TR" sz="3400" u="none" cap="none" strike="noStrike">
                <a:solidFill>
                  <a:srgbClr val="292D33"/>
                </a:solidFill>
                <a:latin typeface="Lexend"/>
                <a:ea typeface="Lexend"/>
                <a:cs typeface="Lexend"/>
                <a:sym typeface="Lexend"/>
              </a:rPr>
              <a:t>ABP </a:t>
            </a:r>
            <a:r>
              <a:rPr b="1" lang="tr-TR" sz="3400">
                <a:solidFill>
                  <a:srgbClr val="292D33"/>
                </a:solidFill>
                <a:latin typeface="Lexend"/>
                <a:ea typeface="Lexend"/>
                <a:cs typeface="Lexend"/>
                <a:sym typeface="Lexend"/>
              </a:rPr>
              <a:t>9.2</a:t>
            </a:r>
            <a:r>
              <a:rPr b="1" i="0" lang="tr-TR" sz="3400" u="none" cap="none" strike="noStrike">
                <a:solidFill>
                  <a:srgbClr val="292D33"/>
                </a:solidFill>
                <a:latin typeface="Lexend"/>
                <a:ea typeface="Lexend"/>
                <a:cs typeface="Lexend"/>
                <a:sym typeface="Lexend"/>
              </a:rPr>
              <a:t> Highlights</a:t>
            </a:r>
            <a:endParaRPr b="1" i="0" sz="3400" u="none" cap="none" strike="noStrike">
              <a:solidFill>
                <a:srgbClr val="292D33"/>
              </a:solidFill>
              <a:latin typeface="Lexend"/>
              <a:ea typeface="Lexend"/>
              <a:cs typeface="Lexend"/>
              <a:sym typeface="Lexend"/>
            </a:endParaRPr>
          </a:p>
        </p:txBody>
      </p:sp>
      <p:sp>
        <p:nvSpPr>
          <p:cNvPr id="105" name="Google Shape;105;p2"/>
          <p:cNvSpPr txBox="1"/>
          <p:nvPr/>
        </p:nvSpPr>
        <p:spPr>
          <a:xfrm>
            <a:off x="714375" y="1535700"/>
            <a:ext cx="8056200" cy="3967500"/>
          </a:xfrm>
          <a:prstGeom prst="rect">
            <a:avLst/>
          </a:prstGeom>
          <a:noFill/>
          <a:ln>
            <a:noFill/>
          </a:ln>
        </p:spPr>
        <p:txBody>
          <a:bodyPr anchorCtr="0" anchor="t" bIns="45700" lIns="91425" spcFirstLastPara="1" rIns="91425" wrap="square" tIns="45700">
            <a:spAutoFit/>
          </a:bodyPr>
          <a:lstStyle/>
          <a:p>
            <a:pPr indent="-311150" lvl="0" marL="457200" marR="0" rtl="0" algn="l">
              <a:lnSpc>
                <a:spcPct val="175000"/>
              </a:lnSpc>
              <a:spcBef>
                <a:spcPts val="0"/>
              </a:spcBef>
              <a:spcAft>
                <a:spcPts val="0"/>
              </a:spcAft>
              <a:buClr>
                <a:srgbClr val="5B636F"/>
              </a:buClr>
              <a:buSzPts val="1300"/>
              <a:buFont typeface="Poppins"/>
              <a:buChar char="●"/>
            </a:pPr>
            <a:r>
              <a:rPr lang="tr-TR" sz="1900">
                <a:solidFill>
                  <a:srgbClr val="5B636F"/>
                </a:solidFill>
                <a:latin typeface="Poppins"/>
                <a:ea typeface="Poppins"/>
                <a:cs typeface="Poppins"/>
                <a:sym typeface="Poppins"/>
              </a:rPr>
              <a:t>Added </a:t>
            </a:r>
            <a:r>
              <a:rPr lang="tr-TR" sz="1900">
                <a:solidFill>
                  <a:srgbClr val="E83090"/>
                </a:solidFill>
                <a:latin typeface="Poppins"/>
                <a:ea typeface="Poppins"/>
                <a:cs typeface="Poppins"/>
                <a:sym typeface="Poppins"/>
              </a:rPr>
              <a:t>ApplicationName</a:t>
            </a:r>
            <a:r>
              <a:rPr lang="tr-TR" sz="1900">
                <a:solidFill>
                  <a:srgbClr val="5B636F"/>
                </a:solidFill>
                <a:latin typeface="Poppins"/>
                <a:ea typeface="Poppins"/>
                <a:cs typeface="Poppins"/>
                <a:sym typeface="Poppins"/>
              </a:rPr>
              <a:t> Property to Isolate Background Jobs &amp; Background Workers</a:t>
            </a:r>
            <a:endParaRPr sz="1900">
              <a:solidFill>
                <a:srgbClr val="5B636F"/>
              </a:solidFill>
              <a:latin typeface="Poppins"/>
              <a:ea typeface="Poppins"/>
              <a:cs typeface="Poppins"/>
              <a:sym typeface="Poppins"/>
            </a:endParaRPr>
          </a:p>
          <a:p>
            <a:pPr indent="-311150" lvl="0" marL="457200" marR="0" rtl="0" algn="l">
              <a:lnSpc>
                <a:spcPct val="175000"/>
              </a:lnSpc>
              <a:spcBef>
                <a:spcPts val="0"/>
              </a:spcBef>
              <a:spcAft>
                <a:spcPts val="0"/>
              </a:spcAft>
              <a:buClr>
                <a:srgbClr val="5B636F"/>
              </a:buClr>
              <a:buSzPts val="1300"/>
              <a:buFont typeface="Poppins"/>
              <a:buChar char="●"/>
            </a:pPr>
            <a:r>
              <a:rPr b="1" lang="tr-TR" sz="1900">
                <a:solidFill>
                  <a:srgbClr val="5B636F"/>
                </a:solidFill>
                <a:latin typeface="Poppins"/>
                <a:ea typeface="Poppins"/>
                <a:cs typeface="Poppins"/>
                <a:sym typeface="Poppins"/>
              </a:rPr>
              <a:t>Docs Module: </a:t>
            </a:r>
            <a:r>
              <a:rPr lang="tr-TR" sz="1900">
                <a:solidFill>
                  <a:srgbClr val="5B636F"/>
                </a:solidFill>
                <a:latin typeface="Poppins"/>
                <a:ea typeface="Poppins"/>
                <a:cs typeface="Poppins"/>
                <a:sym typeface="Poppins"/>
              </a:rPr>
              <a:t>Added “Alternative Words” to Filter Items</a:t>
            </a:r>
            <a:endParaRPr i="0" sz="1900" u="none" cap="none" strike="noStrike">
              <a:solidFill>
                <a:srgbClr val="5B636F"/>
              </a:solidFill>
              <a:latin typeface="Poppins"/>
              <a:ea typeface="Poppins"/>
              <a:cs typeface="Poppins"/>
              <a:sym typeface="Poppins"/>
            </a:endParaRPr>
          </a:p>
          <a:p>
            <a:pPr indent="-311150" lvl="0" marL="457200" marR="0" rtl="0" algn="l">
              <a:lnSpc>
                <a:spcPct val="175000"/>
              </a:lnSpc>
              <a:spcBef>
                <a:spcPts val="0"/>
              </a:spcBef>
              <a:spcAft>
                <a:spcPts val="0"/>
              </a:spcAft>
              <a:buClr>
                <a:srgbClr val="5B636F"/>
              </a:buClr>
              <a:buSzPts val="1300"/>
              <a:buFont typeface="Poppins"/>
              <a:buChar char="●"/>
            </a:pPr>
            <a:r>
              <a:rPr lang="tr-TR" sz="1900">
                <a:solidFill>
                  <a:srgbClr val="5B636F"/>
                </a:solidFill>
                <a:latin typeface="Poppins"/>
                <a:ea typeface="Poppins"/>
                <a:cs typeface="Poppins"/>
                <a:sym typeface="Poppins"/>
              </a:rPr>
              <a:t>Introducing the </a:t>
            </a:r>
            <a:r>
              <a:rPr b="1" lang="tr-TR" sz="1900">
                <a:solidFill>
                  <a:srgbClr val="5B636F"/>
                </a:solidFill>
                <a:latin typeface="Poppins"/>
                <a:ea typeface="Poppins"/>
                <a:cs typeface="Poppins"/>
                <a:sym typeface="Poppins"/>
              </a:rPr>
              <a:t>Bunny BLOB Storage Provider</a:t>
            </a:r>
            <a:endParaRPr i="0" sz="1900" u="none" cap="none" strike="noStrike">
              <a:solidFill>
                <a:srgbClr val="5B636F"/>
              </a:solidFill>
              <a:latin typeface="Poppins"/>
              <a:ea typeface="Poppins"/>
              <a:cs typeface="Poppins"/>
              <a:sym typeface="Poppins"/>
            </a:endParaRPr>
          </a:p>
          <a:p>
            <a:pPr indent="-311150" lvl="0" marL="457200" marR="0" rtl="0" algn="l">
              <a:lnSpc>
                <a:spcPct val="175000"/>
              </a:lnSpc>
              <a:spcBef>
                <a:spcPts val="0"/>
              </a:spcBef>
              <a:spcAft>
                <a:spcPts val="0"/>
              </a:spcAft>
              <a:buClr>
                <a:srgbClr val="5B636F"/>
              </a:buClr>
              <a:buSzPts val="1300"/>
              <a:buFont typeface="Poppins"/>
              <a:buChar char="●"/>
            </a:pPr>
            <a:r>
              <a:rPr lang="tr-TR" sz="1900">
                <a:solidFill>
                  <a:srgbClr val="5B636F"/>
                </a:solidFill>
                <a:latin typeface="Poppins"/>
                <a:ea typeface="Poppins"/>
                <a:cs typeface="Poppins"/>
                <a:sym typeface="Poppins"/>
              </a:rPr>
              <a:t>Upgraded </a:t>
            </a:r>
            <a:r>
              <a:rPr lang="tr-TR" sz="1900">
                <a:solidFill>
                  <a:srgbClr val="E83090"/>
                </a:solidFill>
                <a:latin typeface="Poppins"/>
                <a:ea typeface="Poppins"/>
                <a:cs typeface="Poppins"/>
                <a:sym typeface="Poppins"/>
              </a:rPr>
              <a:t>MongoDB.Driver</a:t>
            </a:r>
            <a:r>
              <a:rPr lang="tr-TR" sz="1900">
                <a:solidFill>
                  <a:srgbClr val="5B636F"/>
                </a:solidFill>
                <a:latin typeface="Poppins"/>
                <a:ea typeface="Poppins"/>
                <a:cs typeface="Poppins"/>
                <a:sym typeface="Poppins"/>
              </a:rPr>
              <a:t> to </a:t>
            </a:r>
            <a:r>
              <a:rPr b="1" lang="tr-TR" sz="1900">
                <a:solidFill>
                  <a:srgbClr val="5B636F"/>
                </a:solidFill>
                <a:latin typeface="Poppins"/>
                <a:ea typeface="Poppins"/>
                <a:cs typeface="Poppins"/>
                <a:sym typeface="Poppins"/>
              </a:rPr>
              <a:t>v3.1.0</a:t>
            </a:r>
            <a:endParaRPr b="1" sz="1900">
              <a:solidFill>
                <a:srgbClr val="5B636F"/>
              </a:solidFill>
              <a:latin typeface="Poppins"/>
              <a:ea typeface="Poppins"/>
              <a:cs typeface="Poppins"/>
              <a:sym typeface="Poppins"/>
            </a:endParaRPr>
          </a:p>
          <a:p>
            <a:pPr indent="-311150" lvl="0" marL="457200" marR="0" rtl="0" algn="l">
              <a:lnSpc>
                <a:spcPct val="175000"/>
              </a:lnSpc>
              <a:spcBef>
                <a:spcPts val="0"/>
              </a:spcBef>
              <a:spcAft>
                <a:spcPts val="0"/>
              </a:spcAft>
              <a:buClr>
                <a:srgbClr val="5B636F"/>
              </a:buClr>
              <a:buSzPts val="1300"/>
              <a:buFont typeface="Poppins"/>
              <a:buChar char="●"/>
            </a:pPr>
            <a:r>
              <a:rPr lang="tr-TR" sz="1900">
                <a:solidFill>
                  <a:srgbClr val="5B636F"/>
                </a:solidFill>
                <a:latin typeface="Poppins"/>
                <a:ea typeface="Poppins"/>
                <a:cs typeface="Poppins"/>
                <a:sym typeface="Poppins"/>
              </a:rPr>
              <a:t>Using Timezone Settings to Display </a:t>
            </a:r>
            <a:r>
              <a:rPr lang="tr-TR" sz="1900">
                <a:solidFill>
                  <a:srgbClr val="E83090"/>
                </a:solidFill>
                <a:latin typeface="Poppins"/>
                <a:ea typeface="Poppins"/>
                <a:cs typeface="Poppins"/>
                <a:sym typeface="Poppins"/>
              </a:rPr>
              <a:t>DateTime</a:t>
            </a:r>
            <a:endParaRPr sz="1900">
              <a:solidFill>
                <a:srgbClr val="E83090"/>
              </a:solidFill>
              <a:latin typeface="Poppins"/>
              <a:ea typeface="Poppins"/>
              <a:cs typeface="Poppins"/>
              <a:sym typeface="Poppins"/>
            </a:endParaRPr>
          </a:p>
          <a:p>
            <a:pPr indent="-311150" lvl="0" marL="457200" marR="0" rtl="0" algn="l">
              <a:lnSpc>
                <a:spcPct val="175000"/>
              </a:lnSpc>
              <a:spcBef>
                <a:spcPts val="0"/>
              </a:spcBef>
              <a:spcAft>
                <a:spcPts val="0"/>
              </a:spcAft>
              <a:buClr>
                <a:srgbClr val="5B636F"/>
              </a:buClr>
              <a:buSzPts val="1300"/>
              <a:buFont typeface="Poppins"/>
              <a:buChar char="●"/>
            </a:pPr>
            <a:r>
              <a:rPr b="1" lang="tr-TR" sz="1900">
                <a:solidFill>
                  <a:srgbClr val="5B636F"/>
                </a:solidFill>
                <a:latin typeface="Poppins"/>
                <a:ea typeface="Poppins"/>
                <a:cs typeface="Poppins"/>
                <a:sym typeface="Poppins"/>
              </a:rPr>
              <a:t>Identity Pro Module:</a:t>
            </a:r>
            <a:r>
              <a:rPr lang="tr-TR" sz="1900">
                <a:solidFill>
                  <a:srgbClr val="5B636F"/>
                </a:solidFill>
                <a:latin typeface="Poppins"/>
                <a:ea typeface="Poppins"/>
                <a:cs typeface="Poppins"/>
                <a:sym typeface="Poppins"/>
              </a:rPr>
              <a:t> Require Email Verification to Register</a:t>
            </a:r>
            <a:endParaRPr sz="1900">
              <a:solidFill>
                <a:srgbClr val="5B636F"/>
              </a:solidFill>
              <a:latin typeface="Poppins"/>
              <a:ea typeface="Poppins"/>
              <a:cs typeface="Poppins"/>
              <a:sym typeface="Poppins"/>
            </a:endParaRPr>
          </a:p>
          <a:p>
            <a:pPr indent="-311150" lvl="0" marL="457200" marR="0" rtl="0" algn="l">
              <a:lnSpc>
                <a:spcPct val="175000"/>
              </a:lnSpc>
              <a:spcBef>
                <a:spcPts val="0"/>
              </a:spcBef>
              <a:spcAft>
                <a:spcPts val="0"/>
              </a:spcAft>
              <a:buClr>
                <a:srgbClr val="5B636F"/>
              </a:buClr>
              <a:buSzPts val="1300"/>
              <a:buFont typeface="Poppins"/>
              <a:buChar char="●"/>
            </a:pPr>
            <a:r>
              <a:rPr lang="tr-TR" sz="1900">
                <a:solidFill>
                  <a:srgbClr val="5B636F"/>
                </a:solidFill>
                <a:latin typeface="Poppins"/>
                <a:ea typeface="Poppins"/>
                <a:cs typeface="Poppins"/>
                <a:sym typeface="Poppins"/>
              </a:rPr>
              <a:t>Switching Users During OAuth Login</a:t>
            </a:r>
            <a:endParaRPr b="0" i="0" sz="1900" u="none" cap="none" strike="noStrike">
              <a:solidFill>
                <a:srgbClr val="E83090"/>
              </a:solidFill>
              <a:latin typeface="Poppins"/>
              <a:ea typeface="Poppins"/>
              <a:cs typeface="Poppins"/>
              <a:sym typeface="Poppins"/>
            </a:endParaRPr>
          </a:p>
        </p:txBody>
      </p:sp>
      <p:pic>
        <p:nvPicPr>
          <p:cNvPr id="106" name="Google Shape;106;p2"/>
          <p:cNvPicPr preferRelativeResize="0"/>
          <p:nvPr/>
        </p:nvPicPr>
        <p:blipFill rotWithShape="1">
          <a:blip r:embed="rId4">
            <a:alphaModFix/>
          </a:blip>
          <a:srcRect b="0" l="0" r="0" t="0"/>
          <a:stretch/>
        </p:blipFill>
        <p:spPr>
          <a:xfrm>
            <a:off x="8770695" y="3468458"/>
            <a:ext cx="2957703" cy="2957703"/>
          </a:xfrm>
          <a:prstGeom prst="rect">
            <a:avLst/>
          </a:prstGeom>
          <a:noFill/>
          <a:ln>
            <a:noFill/>
          </a:ln>
        </p:spPr>
      </p:pic>
      <p:pic>
        <p:nvPicPr>
          <p:cNvPr id="107" name="Google Shape;107;p2" title="Untitled design.png"/>
          <p:cNvPicPr preferRelativeResize="0"/>
          <p:nvPr/>
        </p:nvPicPr>
        <p:blipFill>
          <a:blip r:embed="rId5">
            <a:alphaModFix/>
          </a:blip>
          <a:stretch>
            <a:fillRect/>
          </a:stretch>
        </p:blipFill>
        <p:spPr>
          <a:xfrm>
            <a:off x="9035112" y="3732875"/>
            <a:ext cx="2428875" cy="2428875"/>
          </a:xfrm>
          <a:prstGeom prst="rect">
            <a:avLst/>
          </a:prstGeom>
          <a:noFill/>
          <a:ln>
            <a:noFill/>
          </a:ln>
        </p:spPr>
      </p:pic>
      <p:sp>
        <p:nvSpPr>
          <p:cNvPr id="108" name="Google Shape;108;p2"/>
          <p:cNvSpPr txBox="1"/>
          <p:nvPr/>
        </p:nvSpPr>
        <p:spPr>
          <a:xfrm>
            <a:off x="9080150" y="3017025"/>
            <a:ext cx="2338800" cy="354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tr-TR" sz="1700">
                <a:solidFill>
                  <a:srgbClr val="5B636F"/>
                </a:solidFill>
                <a:latin typeface="Poppins"/>
                <a:ea typeface="Poppins"/>
                <a:cs typeface="Poppins"/>
                <a:sym typeface="Poppins"/>
              </a:rPr>
              <a:t>Read the blog post</a:t>
            </a:r>
            <a:endParaRPr sz="2000">
              <a:solidFill>
                <a:srgbClr val="5B636F"/>
              </a:solidFill>
              <a:latin typeface="Poppins"/>
              <a:ea typeface="Poppins"/>
              <a:cs typeface="Poppins"/>
              <a:sym typeface="Poppi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5">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5">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5">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2" name="Shape 112"/>
        <p:cNvGrpSpPr/>
        <p:nvPr/>
      </p:nvGrpSpPr>
      <p:grpSpPr>
        <a:xfrm>
          <a:off x="0" y="0"/>
          <a:ext cx="0" cy="0"/>
          <a:chOff x="0" y="0"/>
          <a:chExt cx="0" cy="0"/>
        </a:xfrm>
      </p:grpSpPr>
      <p:sp>
        <p:nvSpPr>
          <p:cNvPr id="113" name="Google Shape;113;g3494f8583c9_0_8"/>
          <p:cNvSpPr txBox="1"/>
          <p:nvPr/>
        </p:nvSpPr>
        <p:spPr>
          <a:xfrm>
            <a:off x="714375" y="695325"/>
            <a:ext cx="10771200" cy="985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1" lang="tr-TR" sz="2900">
                <a:solidFill>
                  <a:srgbClr val="292D33"/>
                </a:solidFill>
                <a:latin typeface="Lexend"/>
                <a:ea typeface="Lexend"/>
                <a:cs typeface="Lexend"/>
                <a:sym typeface="Lexend"/>
              </a:rPr>
              <a:t>Added </a:t>
            </a:r>
            <a:r>
              <a:rPr b="1" lang="tr-TR" sz="2900">
                <a:solidFill>
                  <a:srgbClr val="E83090"/>
                </a:solidFill>
                <a:latin typeface="Lexend"/>
                <a:ea typeface="Lexend"/>
                <a:cs typeface="Lexend"/>
                <a:sym typeface="Lexend"/>
              </a:rPr>
              <a:t>ApplicationName</a:t>
            </a:r>
            <a:r>
              <a:rPr b="1" lang="tr-TR" sz="2900">
                <a:solidFill>
                  <a:srgbClr val="292D33"/>
                </a:solidFill>
                <a:latin typeface="Lexend"/>
                <a:ea typeface="Lexend"/>
                <a:cs typeface="Lexend"/>
                <a:sym typeface="Lexend"/>
              </a:rPr>
              <a:t> Property to Isolate Background Jobs &amp; Background Workers</a:t>
            </a:r>
            <a:endParaRPr b="1" i="0" sz="2900" u="none" cap="none" strike="noStrike">
              <a:solidFill>
                <a:srgbClr val="E83090"/>
              </a:solidFill>
              <a:latin typeface="Lexend"/>
              <a:ea typeface="Lexend"/>
              <a:cs typeface="Lexend"/>
              <a:sym typeface="Lexend"/>
            </a:endParaRPr>
          </a:p>
        </p:txBody>
      </p:sp>
      <p:pic>
        <p:nvPicPr>
          <p:cNvPr id="114" name="Google Shape;114;g3494f8583c9_0_8" title="code.png"/>
          <p:cNvPicPr preferRelativeResize="0"/>
          <p:nvPr/>
        </p:nvPicPr>
        <p:blipFill>
          <a:blip r:embed="rId4">
            <a:alphaModFix/>
          </a:blip>
          <a:stretch>
            <a:fillRect/>
          </a:stretch>
        </p:blipFill>
        <p:spPr>
          <a:xfrm>
            <a:off x="959163" y="2038125"/>
            <a:ext cx="10281625" cy="3652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8" name="Shape 118"/>
        <p:cNvGrpSpPr/>
        <p:nvPr/>
      </p:nvGrpSpPr>
      <p:grpSpPr>
        <a:xfrm>
          <a:off x="0" y="0"/>
          <a:ext cx="0" cy="0"/>
          <a:chOff x="0" y="0"/>
          <a:chExt cx="0" cy="0"/>
        </a:xfrm>
      </p:grpSpPr>
      <p:sp>
        <p:nvSpPr>
          <p:cNvPr id="119" name="Google Shape;119;g3494f8583c9_0_52"/>
          <p:cNvSpPr txBox="1"/>
          <p:nvPr/>
        </p:nvSpPr>
        <p:spPr>
          <a:xfrm>
            <a:off x="714375" y="542925"/>
            <a:ext cx="10771200" cy="954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1" lang="tr-TR" sz="2800">
                <a:solidFill>
                  <a:srgbClr val="292D33"/>
                </a:solidFill>
                <a:latin typeface="Lexend"/>
                <a:ea typeface="Lexend"/>
                <a:cs typeface="Lexend"/>
                <a:sym typeface="Lexend"/>
              </a:rPr>
              <a:t>Docs Module: “Alternative Words” </a:t>
            </a:r>
            <a:endParaRPr b="1" sz="2800">
              <a:solidFill>
                <a:srgbClr val="292D33"/>
              </a:solidFill>
              <a:latin typeface="Lexend"/>
              <a:ea typeface="Lexend"/>
              <a:cs typeface="Lexend"/>
              <a:sym typeface="Lexend"/>
            </a:endParaRPr>
          </a:p>
          <a:p>
            <a:pPr indent="0" lvl="0" marL="0" marR="0" rtl="0" algn="ctr">
              <a:lnSpc>
                <a:spcPct val="100000"/>
              </a:lnSpc>
              <a:spcBef>
                <a:spcPts val="0"/>
              </a:spcBef>
              <a:spcAft>
                <a:spcPts val="0"/>
              </a:spcAft>
              <a:buClr>
                <a:srgbClr val="000000"/>
              </a:buClr>
              <a:buSzPts val="3200"/>
              <a:buFont typeface="Arial"/>
              <a:buNone/>
            </a:pPr>
            <a:r>
              <a:rPr b="1" lang="tr-TR" sz="2800">
                <a:solidFill>
                  <a:srgbClr val="292D33"/>
                </a:solidFill>
                <a:latin typeface="Lexend"/>
                <a:ea typeface="Lexend"/>
                <a:cs typeface="Lexend"/>
                <a:sym typeface="Lexend"/>
              </a:rPr>
              <a:t>for Filtering Items</a:t>
            </a:r>
            <a:endParaRPr b="1" i="0" sz="2800" u="none" cap="none" strike="noStrike">
              <a:solidFill>
                <a:srgbClr val="E83090"/>
              </a:solidFill>
              <a:latin typeface="Lexend"/>
              <a:ea typeface="Lexend"/>
              <a:cs typeface="Lexend"/>
              <a:sym typeface="Lexend"/>
            </a:endParaRPr>
          </a:p>
        </p:txBody>
      </p:sp>
      <p:pic>
        <p:nvPicPr>
          <p:cNvPr id="120" name="Google Shape;120;g3494f8583c9_0_52"/>
          <p:cNvPicPr preferRelativeResize="0"/>
          <p:nvPr/>
        </p:nvPicPr>
        <p:blipFill>
          <a:blip r:embed="rId4">
            <a:alphaModFix/>
          </a:blip>
          <a:stretch>
            <a:fillRect/>
          </a:stretch>
        </p:blipFill>
        <p:spPr>
          <a:xfrm>
            <a:off x="2232601" y="1619650"/>
            <a:ext cx="7541801" cy="4507426"/>
          </a:xfrm>
          <a:prstGeom prst="rect">
            <a:avLst/>
          </a:prstGeom>
          <a:noFill/>
          <a:ln>
            <a:noFill/>
          </a:ln>
        </p:spPr>
      </p:pic>
      <p:pic>
        <p:nvPicPr>
          <p:cNvPr id="121" name="Google Shape;121;g3494f8583c9_0_52"/>
          <p:cNvPicPr preferRelativeResize="0"/>
          <p:nvPr/>
        </p:nvPicPr>
        <p:blipFill>
          <a:blip r:embed="rId5">
            <a:alphaModFix/>
          </a:blip>
          <a:stretch>
            <a:fillRect/>
          </a:stretch>
        </p:blipFill>
        <p:spPr>
          <a:xfrm>
            <a:off x="1208227" y="1825102"/>
            <a:ext cx="9917724" cy="3791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120"/>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12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5" name="Shape 125"/>
        <p:cNvGrpSpPr/>
        <p:nvPr/>
      </p:nvGrpSpPr>
      <p:grpSpPr>
        <a:xfrm>
          <a:off x="0" y="0"/>
          <a:ext cx="0" cy="0"/>
          <a:chOff x="0" y="0"/>
          <a:chExt cx="0" cy="0"/>
        </a:xfrm>
      </p:grpSpPr>
      <p:sp>
        <p:nvSpPr>
          <p:cNvPr id="126" name="Google Shape;126;g3494f8583c9_0_63"/>
          <p:cNvSpPr txBox="1"/>
          <p:nvPr/>
        </p:nvSpPr>
        <p:spPr>
          <a:xfrm>
            <a:off x="710400" y="793275"/>
            <a:ext cx="10771200" cy="5694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1" lang="tr-TR" sz="3100">
                <a:solidFill>
                  <a:srgbClr val="292D33"/>
                </a:solidFill>
                <a:latin typeface="Lexend"/>
                <a:ea typeface="Lexend"/>
                <a:cs typeface="Lexend"/>
                <a:sym typeface="Lexend"/>
              </a:rPr>
              <a:t>Bunny BLOB Storage Provider</a:t>
            </a:r>
            <a:endParaRPr b="1" i="0" sz="3100" u="none" cap="none" strike="noStrike">
              <a:solidFill>
                <a:srgbClr val="E83090"/>
              </a:solidFill>
              <a:latin typeface="Lexend"/>
              <a:ea typeface="Lexend"/>
              <a:cs typeface="Lexend"/>
              <a:sym typeface="Lexend"/>
            </a:endParaRPr>
          </a:p>
        </p:txBody>
      </p:sp>
      <p:pic>
        <p:nvPicPr>
          <p:cNvPr id="127" name="Google Shape;127;g3494f8583c9_0_63"/>
          <p:cNvPicPr preferRelativeResize="0"/>
          <p:nvPr/>
        </p:nvPicPr>
        <p:blipFill>
          <a:blip r:embed="rId4">
            <a:alphaModFix/>
          </a:blip>
          <a:stretch>
            <a:fillRect/>
          </a:stretch>
        </p:blipFill>
        <p:spPr>
          <a:xfrm>
            <a:off x="714375" y="2052100"/>
            <a:ext cx="7221849" cy="3963125"/>
          </a:xfrm>
          <a:prstGeom prst="rect">
            <a:avLst/>
          </a:prstGeom>
          <a:noFill/>
          <a:ln>
            <a:noFill/>
          </a:ln>
        </p:spPr>
      </p:pic>
      <p:pic>
        <p:nvPicPr>
          <p:cNvPr id="128" name="Google Shape;128;g3494f8583c9_0_63"/>
          <p:cNvPicPr preferRelativeResize="0"/>
          <p:nvPr/>
        </p:nvPicPr>
        <p:blipFill>
          <a:blip r:embed="rId5">
            <a:alphaModFix/>
          </a:blip>
          <a:stretch>
            <a:fillRect/>
          </a:stretch>
        </p:blipFill>
        <p:spPr>
          <a:xfrm>
            <a:off x="8301174" y="2052100"/>
            <a:ext cx="3295650" cy="3467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2" name="Shape 132"/>
        <p:cNvGrpSpPr/>
        <p:nvPr/>
      </p:nvGrpSpPr>
      <p:grpSpPr>
        <a:xfrm>
          <a:off x="0" y="0"/>
          <a:ext cx="0" cy="0"/>
          <a:chOff x="0" y="0"/>
          <a:chExt cx="0" cy="0"/>
        </a:xfrm>
      </p:grpSpPr>
      <p:sp>
        <p:nvSpPr>
          <p:cNvPr id="133" name="Google Shape;133;g3494f8583c9_0_78"/>
          <p:cNvSpPr txBox="1"/>
          <p:nvPr/>
        </p:nvSpPr>
        <p:spPr>
          <a:xfrm>
            <a:off x="720900" y="1553138"/>
            <a:ext cx="9548700" cy="615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lang="tr-TR" sz="3400">
                <a:solidFill>
                  <a:srgbClr val="292D33"/>
                </a:solidFill>
                <a:latin typeface="Lexend"/>
                <a:ea typeface="Lexend"/>
                <a:cs typeface="Lexend"/>
                <a:sym typeface="Lexend"/>
              </a:rPr>
              <a:t>Upgraded </a:t>
            </a:r>
            <a:r>
              <a:rPr b="1" lang="tr-TR" sz="3400">
                <a:solidFill>
                  <a:srgbClr val="E83090"/>
                </a:solidFill>
                <a:latin typeface="Lexend"/>
                <a:ea typeface="Lexend"/>
                <a:cs typeface="Lexend"/>
                <a:sym typeface="Lexend"/>
              </a:rPr>
              <a:t>MongoDB.Driver</a:t>
            </a:r>
            <a:r>
              <a:rPr b="1" lang="tr-TR" sz="3400">
                <a:solidFill>
                  <a:srgbClr val="292D33"/>
                </a:solidFill>
                <a:latin typeface="Lexend"/>
                <a:ea typeface="Lexend"/>
                <a:cs typeface="Lexend"/>
                <a:sym typeface="Lexend"/>
              </a:rPr>
              <a:t> to v3.1.0</a:t>
            </a:r>
            <a:endParaRPr b="1" i="0" sz="3400" u="none" cap="none" strike="noStrike">
              <a:solidFill>
                <a:srgbClr val="292D33"/>
              </a:solidFill>
              <a:latin typeface="Lexend"/>
              <a:ea typeface="Lexend"/>
              <a:cs typeface="Lexend"/>
              <a:sym typeface="Lexend"/>
            </a:endParaRPr>
          </a:p>
        </p:txBody>
      </p:sp>
      <p:sp>
        <p:nvSpPr>
          <p:cNvPr id="134" name="Google Shape;134;g3494f8583c9_0_78"/>
          <p:cNvSpPr txBox="1"/>
          <p:nvPr/>
        </p:nvSpPr>
        <p:spPr>
          <a:xfrm>
            <a:off x="9461700" y="3535200"/>
            <a:ext cx="2338800" cy="3849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tr-TR" sz="1900" u="sng">
                <a:solidFill>
                  <a:schemeClr val="hlink"/>
                </a:solidFill>
                <a:latin typeface="Poppins"/>
                <a:ea typeface="Poppins"/>
                <a:cs typeface="Poppins"/>
                <a:sym typeface="Poppins"/>
                <a:hlinkClick r:id="rId4"/>
              </a:rPr>
              <a:t>MongoDB v2 to v3</a:t>
            </a:r>
            <a:endParaRPr sz="2200">
              <a:solidFill>
                <a:srgbClr val="5B636F"/>
              </a:solidFill>
              <a:latin typeface="Poppins"/>
              <a:ea typeface="Poppins"/>
              <a:cs typeface="Poppins"/>
              <a:sym typeface="Poppins"/>
            </a:endParaRPr>
          </a:p>
        </p:txBody>
      </p:sp>
      <p:pic>
        <p:nvPicPr>
          <p:cNvPr id="135" name="Google Shape;135;g3494f8583c9_0_78"/>
          <p:cNvPicPr preferRelativeResize="0"/>
          <p:nvPr/>
        </p:nvPicPr>
        <p:blipFill rotWithShape="1">
          <a:blip r:embed="rId5">
            <a:alphaModFix/>
          </a:blip>
          <a:srcRect b="0" l="0" r="0" t="0"/>
          <a:stretch/>
        </p:blipFill>
        <p:spPr>
          <a:xfrm>
            <a:off x="9412495" y="4001371"/>
            <a:ext cx="2437200" cy="2437200"/>
          </a:xfrm>
          <a:prstGeom prst="rect">
            <a:avLst/>
          </a:prstGeom>
          <a:noFill/>
          <a:ln>
            <a:noFill/>
          </a:ln>
        </p:spPr>
      </p:pic>
      <p:pic>
        <p:nvPicPr>
          <p:cNvPr id="136" name="Google Shape;136;g3494f8583c9_0_78" title="Untitled design (2).png"/>
          <p:cNvPicPr preferRelativeResize="0"/>
          <p:nvPr/>
        </p:nvPicPr>
        <p:blipFill>
          <a:blip r:embed="rId6">
            <a:alphaModFix/>
          </a:blip>
          <a:stretch>
            <a:fillRect/>
          </a:stretch>
        </p:blipFill>
        <p:spPr>
          <a:xfrm>
            <a:off x="9629926" y="4218771"/>
            <a:ext cx="2002363" cy="2002363"/>
          </a:xfrm>
          <a:prstGeom prst="rect">
            <a:avLst/>
          </a:prstGeom>
          <a:noFill/>
          <a:ln>
            <a:noFill/>
          </a:ln>
        </p:spPr>
      </p:pic>
      <p:pic>
        <p:nvPicPr>
          <p:cNvPr id="137" name="Google Shape;137;g3494f8583c9_0_78"/>
          <p:cNvPicPr preferRelativeResize="0"/>
          <p:nvPr/>
        </p:nvPicPr>
        <p:blipFill>
          <a:blip r:embed="rId7">
            <a:alphaModFix/>
          </a:blip>
          <a:stretch>
            <a:fillRect/>
          </a:stretch>
        </p:blipFill>
        <p:spPr>
          <a:xfrm>
            <a:off x="720900" y="2629725"/>
            <a:ext cx="8182251" cy="2675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 name="Shape 141"/>
        <p:cNvGrpSpPr/>
        <p:nvPr/>
      </p:nvGrpSpPr>
      <p:grpSpPr>
        <a:xfrm>
          <a:off x="0" y="0"/>
          <a:ext cx="0" cy="0"/>
          <a:chOff x="0" y="0"/>
          <a:chExt cx="0" cy="0"/>
        </a:xfrm>
      </p:grpSpPr>
      <p:sp>
        <p:nvSpPr>
          <p:cNvPr id="142" name="Google Shape;142;g34d32dc3158_0_7"/>
          <p:cNvSpPr txBox="1"/>
          <p:nvPr/>
        </p:nvSpPr>
        <p:spPr>
          <a:xfrm>
            <a:off x="78675" y="560750"/>
            <a:ext cx="11807700" cy="615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1" lang="tr-TR" sz="3400">
                <a:solidFill>
                  <a:srgbClr val="292D33"/>
                </a:solidFill>
                <a:latin typeface="Lexend"/>
                <a:ea typeface="Lexend"/>
                <a:cs typeface="Lexend"/>
                <a:sym typeface="Lexend"/>
              </a:rPr>
              <a:t>Using Timezone Settings to Display </a:t>
            </a:r>
            <a:r>
              <a:rPr b="1" lang="tr-TR" sz="3400">
                <a:solidFill>
                  <a:srgbClr val="E83090"/>
                </a:solidFill>
                <a:latin typeface="Lexend"/>
                <a:ea typeface="Lexend"/>
                <a:cs typeface="Lexend"/>
                <a:sym typeface="Lexend"/>
              </a:rPr>
              <a:t>DateTime</a:t>
            </a:r>
            <a:endParaRPr b="1" i="0" sz="3400" u="none" cap="none" strike="noStrike">
              <a:solidFill>
                <a:srgbClr val="E83090"/>
              </a:solidFill>
              <a:latin typeface="Lexend"/>
              <a:ea typeface="Lexend"/>
              <a:cs typeface="Lexend"/>
              <a:sym typeface="Lexend"/>
            </a:endParaRPr>
          </a:p>
        </p:txBody>
      </p:sp>
      <p:pic>
        <p:nvPicPr>
          <p:cNvPr id="143" name="Google Shape;143;g34d32dc3158_0_7"/>
          <p:cNvPicPr preferRelativeResize="0"/>
          <p:nvPr/>
        </p:nvPicPr>
        <p:blipFill>
          <a:blip r:embed="rId4">
            <a:alphaModFix/>
          </a:blip>
          <a:stretch>
            <a:fillRect/>
          </a:stretch>
        </p:blipFill>
        <p:spPr>
          <a:xfrm>
            <a:off x="1815874" y="1370700"/>
            <a:ext cx="8560251" cy="1334300"/>
          </a:xfrm>
          <a:prstGeom prst="rect">
            <a:avLst/>
          </a:prstGeom>
          <a:noFill/>
          <a:ln>
            <a:noFill/>
          </a:ln>
        </p:spPr>
      </p:pic>
      <p:pic>
        <p:nvPicPr>
          <p:cNvPr id="144" name="Google Shape;144;g34d32dc3158_0_7" title="configure-timezone.png"/>
          <p:cNvPicPr preferRelativeResize="0"/>
          <p:nvPr/>
        </p:nvPicPr>
        <p:blipFill>
          <a:blip r:embed="rId5">
            <a:alphaModFix/>
          </a:blip>
          <a:stretch>
            <a:fillRect/>
          </a:stretch>
        </p:blipFill>
        <p:spPr>
          <a:xfrm>
            <a:off x="2189500" y="2899346"/>
            <a:ext cx="7813000" cy="311582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xit" presetID="1" presetSubtype="0">
                                  <p:stCondLst>
                                    <p:cond delay="0"/>
                                  </p:stCondLst>
                                  <p:childTnLst>
                                    <p:set>
                                      <p:cBhvr>
                                        <p:cTn dur="1" fill="hold">
                                          <p:stCondLst>
                                            <p:cond delay="0"/>
                                          </p:stCondLst>
                                        </p:cTn>
                                        <p:tgtEl>
                                          <p:spTgt spid="142"/>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1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143"/>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14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8" name="Shape 148"/>
        <p:cNvGrpSpPr/>
        <p:nvPr/>
      </p:nvGrpSpPr>
      <p:grpSpPr>
        <a:xfrm>
          <a:off x="0" y="0"/>
          <a:ext cx="0" cy="0"/>
          <a:chOff x="0" y="0"/>
          <a:chExt cx="0" cy="0"/>
        </a:xfrm>
      </p:grpSpPr>
      <p:sp>
        <p:nvSpPr>
          <p:cNvPr id="149" name="Google Shape;149;g3494f8583c9_0_85"/>
          <p:cNvSpPr txBox="1"/>
          <p:nvPr/>
        </p:nvSpPr>
        <p:spPr>
          <a:xfrm>
            <a:off x="406950" y="695325"/>
            <a:ext cx="11378100" cy="5694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1" lang="tr-TR" sz="3100">
                <a:solidFill>
                  <a:srgbClr val="292D33"/>
                </a:solidFill>
                <a:latin typeface="Lexend"/>
                <a:ea typeface="Lexend"/>
                <a:cs typeface="Lexend"/>
                <a:sym typeface="Lexend"/>
              </a:rPr>
              <a:t>Identity Pro: Require Email Verification to Register</a:t>
            </a:r>
            <a:endParaRPr b="1" i="0" sz="3100" u="none" cap="none" strike="noStrike">
              <a:solidFill>
                <a:srgbClr val="292D33"/>
              </a:solidFill>
              <a:latin typeface="Lexend"/>
              <a:ea typeface="Lexend"/>
              <a:cs typeface="Lexend"/>
              <a:sym typeface="Lexend"/>
            </a:endParaRPr>
          </a:p>
        </p:txBody>
      </p:sp>
      <p:pic>
        <p:nvPicPr>
          <p:cNvPr id="150" name="Google Shape;150;g3494f8583c9_0_85" title="require-email-verification-for-register.png"/>
          <p:cNvPicPr preferRelativeResize="0"/>
          <p:nvPr/>
        </p:nvPicPr>
        <p:blipFill>
          <a:blip r:embed="rId4">
            <a:alphaModFix/>
          </a:blip>
          <a:stretch>
            <a:fillRect/>
          </a:stretch>
        </p:blipFill>
        <p:spPr>
          <a:xfrm>
            <a:off x="1663312" y="1646375"/>
            <a:ext cx="8865375" cy="417540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4" name="Shape 154"/>
        <p:cNvGrpSpPr/>
        <p:nvPr/>
      </p:nvGrpSpPr>
      <p:grpSpPr>
        <a:xfrm>
          <a:off x="0" y="0"/>
          <a:ext cx="0" cy="0"/>
          <a:chOff x="0" y="0"/>
          <a:chExt cx="0" cy="0"/>
        </a:xfrm>
      </p:grpSpPr>
      <p:sp>
        <p:nvSpPr>
          <p:cNvPr id="155" name="Google Shape;155;g3494f8583c9_0_90"/>
          <p:cNvSpPr txBox="1"/>
          <p:nvPr/>
        </p:nvSpPr>
        <p:spPr>
          <a:xfrm>
            <a:off x="205100" y="619125"/>
            <a:ext cx="11780400" cy="585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1" lang="tr-TR" sz="3200">
                <a:solidFill>
                  <a:srgbClr val="292D33"/>
                </a:solidFill>
                <a:latin typeface="Lexend"/>
                <a:ea typeface="Lexend"/>
                <a:cs typeface="Lexend"/>
                <a:sym typeface="Lexend"/>
              </a:rPr>
              <a:t>Switching Users During OAuth Login</a:t>
            </a:r>
            <a:endParaRPr b="1" i="0" sz="3200" u="none" cap="none" strike="noStrike">
              <a:solidFill>
                <a:srgbClr val="292D33"/>
              </a:solidFill>
              <a:latin typeface="Lexend"/>
              <a:ea typeface="Lexend"/>
              <a:cs typeface="Lexend"/>
              <a:sym typeface="Lexend"/>
            </a:endParaRPr>
          </a:p>
        </p:txBody>
      </p:sp>
      <p:pic>
        <p:nvPicPr>
          <p:cNvPr id="156" name="Google Shape;156;g3494f8583c9_0_90" title="select-account.png"/>
          <p:cNvPicPr preferRelativeResize="0"/>
          <p:nvPr/>
        </p:nvPicPr>
        <p:blipFill>
          <a:blip r:embed="rId4">
            <a:alphaModFix/>
          </a:blip>
          <a:stretch>
            <a:fillRect/>
          </a:stretch>
        </p:blipFill>
        <p:spPr>
          <a:xfrm>
            <a:off x="2735738" y="1593787"/>
            <a:ext cx="6719127" cy="4432425"/>
          </a:xfrm>
          <a:prstGeom prst="rect">
            <a:avLst/>
          </a:prstGeom>
          <a:noFill/>
          <a:ln>
            <a:noFill/>
          </a:ln>
        </p:spPr>
      </p:pic>
      <p:pic>
        <p:nvPicPr>
          <p:cNvPr id="157" name="Google Shape;157;g3494f8583c9_0_90"/>
          <p:cNvPicPr preferRelativeResize="0"/>
          <p:nvPr/>
        </p:nvPicPr>
        <p:blipFill>
          <a:blip r:embed="rId5">
            <a:alphaModFix/>
          </a:blip>
          <a:stretch>
            <a:fillRect/>
          </a:stretch>
        </p:blipFill>
        <p:spPr>
          <a:xfrm>
            <a:off x="2214825" y="1593800"/>
            <a:ext cx="7762355" cy="4432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eması">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eması">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2024-10-07T11:11:00Z</dcterms:created>
  <dc:creator>Volosoft Bilisim</dc:creator>
</cp:coreProperties>
</file>